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2"/>
  </p:notesMasterIdLst>
  <p:sldIdLst>
    <p:sldId id="256" r:id="rId2"/>
    <p:sldId id="630" r:id="rId3"/>
    <p:sldId id="282" r:id="rId4"/>
    <p:sldId id="617" r:id="rId5"/>
    <p:sldId id="633" r:id="rId6"/>
    <p:sldId id="272" r:id="rId7"/>
    <p:sldId id="258" r:id="rId8"/>
    <p:sldId id="259" r:id="rId9"/>
    <p:sldId id="260" r:id="rId10"/>
    <p:sldId id="619" r:id="rId11"/>
    <p:sldId id="624" r:id="rId12"/>
    <p:sldId id="262" r:id="rId13"/>
    <p:sldId id="632" r:id="rId14"/>
    <p:sldId id="261" r:id="rId15"/>
    <p:sldId id="263" r:id="rId16"/>
    <p:sldId id="264" r:id="rId17"/>
    <p:sldId id="265" r:id="rId18"/>
    <p:sldId id="266" r:id="rId19"/>
    <p:sldId id="267" r:id="rId20"/>
    <p:sldId id="268" r:id="rId21"/>
    <p:sldId id="618" r:id="rId22"/>
    <p:sldId id="269" r:id="rId23"/>
    <p:sldId id="626" r:id="rId24"/>
    <p:sldId id="627" r:id="rId25"/>
    <p:sldId id="628" r:id="rId26"/>
    <p:sldId id="629" r:id="rId27"/>
    <p:sldId id="270" r:id="rId28"/>
    <p:sldId id="271" r:id="rId29"/>
    <p:sldId id="620" r:id="rId30"/>
    <p:sldId id="63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5E5242A-8B31-4A05-A74C-B16A725C5E42}">
          <p14:sldIdLst>
            <p14:sldId id="256"/>
            <p14:sldId id="630"/>
            <p14:sldId id="282"/>
            <p14:sldId id="617"/>
            <p14:sldId id="633"/>
            <p14:sldId id="272"/>
          </p14:sldIdLst>
        </p14:section>
        <p14:section name="The Problem" id="{53BCBE0B-C055-43AE-A523-A736F4557F8B}">
          <p14:sldIdLst>
            <p14:sldId id="258"/>
          </p14:sldIdLst>
        </p14:section>
        <p14:section name="Meets a Guide" id="{80EDA8E9-6FCF-4F55-806E-F3FDB1CA2035}">
          <p14:sldIdLst>
            <p14:sldId id="259"/>
            <p14:sldId id="260"/>
            <p14:sldId id="619"/>
          </p14:sldIdLst>
        </p14:section>
        <p14:section name="The Plan" id="{A2BE4991-1950-4DF0-8391-01834B796A8D}">
          <p14:sldIdLst>
            <p14:sldId id="624"/>
            <p14:sldId id="262"/>
            <p14:sldId id="632"/>
            <p14:sldId id="261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Call to action" id="{C9C0409C-F13A-4CD2-B1D3-89FC3CC29434}">
          <p14:sldIdLst>
            <p14:sldId id="618"/>
            <p14:sldId id="269"/>
          </p14:sldIdLst>
        </p14:section>
        <p14:section name="Ends in Success" id="{33222DCC-7681-4B8B-A79B-1D0556EEFBF9}">
          <p14:sldIdLst>
            <p14:sldId id="626"/>
            <p14:sldId id="627"/>
            <p14:sldId id="628"/>
            <p14:sldId id="629"/>
            <p14:sldId id="270"/>
            <p14:sldId id="271"/>
            <p14:sldId id="620"/>
            <p14:sldId id="6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FA5246-68E3-4941-99BC-1A26FB22F4B2}" v="5" dt="2023-05-07T10:24:42.4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6" autoAdjust="0"/>
    <p:restoredTop sz="45012" autoAdjust="0"/>
  </p:normalViewPr>
  <p:slideViewPr>
    <p:cSldViewPr snapToGrid="0">
      <p:cViewPr varScale="1">
        <p:scale>
          <a:sx n="41" d="100"/>
          <a:sy n="41" d="100"/>
        </p:scale>
        <p:origin x="1749" y="2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06F2FF-9F90-4979-BD72-8F32A88CCE4D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4E3FFC1-722C-48D2-878B-F80BB38A879E}">
      <dgm:prSet/>
      <dgm:spPr/>
      <dgm:t>
        <a:bodyPr/>
        <a:lstStyle/>
        <a:p>
          <a:endParaRPr lang="en-US" dirty="0"/>
        </a:p>
      </dgm:t>
    </dgm:pt>
    <dgm:pt modelId="{6D0BD567-423D-45EF-BBA7-FCEE41C985CB}" type="parTrans" cxnId="{62C56CA3-460C-4304-A6E3-B5A447804C73}">
      <dgm:prSet/>
      <dgm:spPr/>
      <dgm:t>
        <a:bodyPr/>
        <a:lstStyle/>
        <a:p>
          <a:endParaRPr lang="en-US"/>
        </a:p>
      </dgm:t>
    </dgm:pt>
    <dgm:pt modelId="{E6C29D11-48FE-4CAA-8745-CA7930000529}" type="sibTrans" cxnId="{62C56CA3-460C-4304-A6E3-B5A447804C73}">
      <dgm:prSet/>
      <dgm:spPr/>
      <dgm:t>
        <a:bodyPr/>
        <a:lstStyle/>
        <a:p>
          <a:endParaRPr lang="en-US"/>
        </a:p>
      </dgm:t>
    </dgm:pt>
    <dgm:pt modelId="{BFF52B52-8DF0-4E0F-84B1-6A2C2F89F8FD}" type="pres">
      <dgm:prSet presAssocID="{2606F2FF-9F90-4979-BD72-8F32A88CCE4D}" presName="vert0" presStyleCnt="0">
        <dgm:presLayoutVars>
          <dgm:dir/>
          <dgm:animOne val="branch"/>
          <dgm:animLvl val="lvl"/>
        </dgm:presLayoutVars>
      </dgm:prSet>
      <dgm:spPr/>
    </dgm:pt>
    <dgm:pt modelId="{6901080B-BBF3-4B5C-91D0-44D0CC0A05CB}" type="pres">
      <dgm:prSet presAssocID="{24E3FFC1-722C-48D2-878B-F80BB38A879E}" presName="thickLine" presStyleLbl="alignNode1" presStyleIdx="0" presStyleCnt="1"/>
      <dgm:spPr/>
    </dgm:pt>
    <dgm:pt modelId="{BF405AA6-DC26-4DB0-B915-65B4D10CC561}" type="pres">
      <dgm:prSet presAssocID="{24E3FFC1-722C-48D2-878B-F80BB38A879E}" presName="horz1" presStyleCnt="0"/>
      <dgm:spPr/>
    </dgm:pt>
    <dgm:pt modelId="{66F8F3D2-43CE-4094-8CEB-66D26E3D5930}" type="pres">
      <dgm:prSet presAssocID="{24E3FFC1-722C-48D2-878B-F80BB38A879E}" presName="tx1" presStyleLbl="revTx" presStyleIdx="0" presStyleCnt="1"/>
      <dgm:spPr/>
    </dgm:pt>
    <dgm:pt modelId="{B9320E87-9F86-4040-A45A-E04936C0A93B}" type="pres">
      <dgm:prSet presAssocID="{24E3FFC1-722C-48D2-878B-F80BB38A879E}" presName="vert1" presStyleCnt="0"/>
      <dgm:spPr/>
    </dgm:pt>
  </dgm:ptLst>
  <dgm:cxnLst>
    <dgm:cxn modelId="{BC46FB29-86B2-4106-A09B-B33723F2828C}" type="presOf" srcId="{24E3FFC1-722C-48D2-878B-F80BB38A879E}" destId="{66F8F3D2-43CE-4094-8CEB-66D26E3D5930}" srcOrd="0" destOrd="0" presId="urn:microsoft.com/office/officeart/2008/layout/LinedList"/>
    <dgm:cxn modelId="{62C56CA3-460C-4304-A6E3-B5A447804C73}" srcId="{2606F2FF-9F90-4979-BD72-8F32A88CCE4D}" destId="{24E3FFC1-722C-48D2-878B-F80BB38A879E}" srcOrd="0" destOrd="0" parTransId="{6D0BD567-423D-45EF-BBA7-FCEE41C985CB}" sibTransId="{E6C29D11-48FE-4CAA-8745-CA7930000529}"/>
    <dgm:cxn modelId="{94D1BACC-D7C3-41BD-8ADE-BA62082058DB}" type="presOf" srcId="{2606F2FF-9F90-4979-BD72-8F32A88CCE4D}" destId="{BFF52B52-8DF0-4E0F-84B1-6A2C2F89F8FD}" srcOrd="0" destOrd="0" presId="urn:microsoft.com/office/officeart/2008/layout/LinedList"/>
    <dgm:cxn modelId="{71F4D60D-3EA3-4848-B1D7-612597E1F656}" type="presParOf" srcId="{BFF52B52-8DF0-4E0F-84B1-6A2C2F89F8FD}" destId="{6901080B-BBF3-4B5C-91D0-44D0CC0A05CB}" srcOrd="0" destOrd="0" presId="urn:microsoft.com/office/officeart/2008/layout/LinedList"/>
    <dgm:cxn modelId="{3EBD77C3-4040-4A8A-9DED-9F34BAB30ADE}" type="presParOf" srcId="{BFF52B52-8DF0-4E0F-84B1-6A2C2F89F8FD}" destId="{BF405AA6-DC26-4DB0-B915-65B4D10CC561}" srcOrd="1" destOrd="0" presId="urn:microsoft.com/office/officeart/2008/layout/LinedList"/>
    <dgm:cxn modelId="{2619ED11-44F2-4B80-8780-F20A7879138A}" type="presParOf" srcId="{BF405AA6-DC26-4DB0-B915-65B4D10CC561}" destId="{66F8F3D2-43CE-4094-8CEB-66D26E3D5930}" srcOrd="0" destOrd="0" presId="urn:microsoft.com/office/officeart/2008/layout/LinedList"/>
    <dgm:cxn modelId="{D4FD5425-E6F9-446E-92D6-3159319D50CC}" type="presParOf" srcId="{BF405AA6-DC26-4DB0-B915-65B4D10CC561}" destId="{B9320E87-9F86-4040-A45A-E04936C0A93B}" srcOrd="1" destOrd="0" presId="urn:microsoft.com/office/officeart/2008/layout/LinedList"/>
  </dgm:cxnLst>
  <dgm:bg>
    <a:blipFill>
      <a:blip xmlns:r="http://schemas.openxmlformats.org/officeDocument/2006/relationships" r:embed="rId1">
        <a:extLst>
          <a:ext uri="{28A0092B-C50C-407E-A947-70E740481C1C}">
            <a14:useLocalDpi xmlns:a14="http://schemas.microsoft.com/office/drawing/2010/main" val="0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31EA5D-A98A-4EEB-84E4-C5751FFFC90B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1627B48-33D8-4207-B889-33F793F7A128}">
      <dgm:prSet/>
      <dgm:spPr/>
      <dgm:t>
        <a:bodyPr/>
        <a:lstStyle/>
        <a:p>
          <a:r>
            <a:rPr lang="en-GB"/>
            <a:t>You don’t buy players</a:t>
          </a:r>
          <a:endParaRPr lang="en-US"/>
        </a:p>
      </dgm:t>
    </dgm:pt>
    <dgm:pt modelId="{D7C952B8-9EDF-44FD-91EA-4046BC509E57}" type="parTrans" cxnId="{99F26F34-4186-4055-BAD1-B1DDA2E9AFE3}">
      <dgm:prSet/>
      <dgm:spPr/>
      <dgm:t>
        <a:bodyPr/>
        <a:lstStyle/>
        <a:p>
          <a:endParaRPr lang="en-US"/>
        </a:p>
      </dgm:t>
    </dgm:pt>
    <dgm:pt modelId="{75F7EE2A-69EE-4190-8060-75363DBE006C}" type="sibTrans" cxnId="{99F26F34-4186-4055-BAD1-B1DDA2E9AFE3}">
      <dgm:prSet/>
      <dgm:spPr/>
      <dgm:t>
        <a:bodyPr/>
        <a:lstStyle/>
        <a:p>
          <a:endParaRPr lang="en-US"/>
        </a:p>
      </dgm:t>
    </dgm:pt>
    <dgm:pt modelId="{F4F7FF75-58FC-4880-80E8-6D7CCD05DA48}">
      <dgm:prSet/>
      <dgm:spPr/>
      <dgm:t>
        <a:bodyPr/>
        <a:lstStyle/>
        <a:p>
          <a:r>
            <a:rPr lang="en-GB"/>
            <a:t>You need to buy</a:t>
          </a:r>
          <a:endParaRPr lang="en-US"/>
        </a:p>
      </dgm:t>
    </dgm:pt>
    <dgm:pt modelId="{4467E084-B9F2-461E-BCCF-C49CDE434593}" type="parTrans" cxnId="{F12C8373-C707-4BAA-9F04-7872749383D8}">
      <dgm:prSet/>
      <dgm:spPr/>
      <dgm:t>
        <a:bodyPr/>
        <a:lstStyle/>
        <a:p>
          <a:endParaRPr lang="en-US"/>
        </a:p>
      </dgm:t>
    </dgm:pt>
    <dgm:pt modelId="{3E14C742-841E-4D6B-91FA-2CA0839B4CEA}" type="sibTrans" cxnId="{F12C8373-C707-4BAA-9F04-7872749383D8}">
      <dgm:prSet/>
      <dgm:spPr/>
      <dgm:t>
        <a:bodyPr/>
        <a:lstStyle/>
        <a:p>
          <a:endParaRPr lang="en-US"/>
        </a:p>
      </dgm:t>
    </dgm:pt>
    <dgm:pt modelId="{66D4412E-0C71-41C9-9BE4-9372BCFEB839}">
      <dgm:prSet/>
      <dgm:spPr/>
      <dgm:t>
        <a:bodyPr/>
        <a:lstStyle/>
        <a:p>
          <a:r>
            <a:rPr lang="en-GB"/>
            <a:t>Goals </a:t>
          </a:r>
          <a:endParaRPr lang="en-US"/>
        </a:p>
      </dgm:t>
    </dgm:pt>
    <dgm:pt modelId="{27509BBE-1B0B-4B1E-AC86-102D7C195376}" type="parTrans" cxnId="{EB4B9911-9034-46AF-B70C-87A0E92ABF59}">
      <dgm:prSet/>
      <dgm:spPr/>
      <dgm:t>
        <a:bodyPr/>
        <a:lstStyle/>
        <a:p>
          <a:endParaRPr lang="en-US"/>
        </a:p>
      </dgm:t>
    </dgm:pt>
    <dgm:pt modelId="{E3236CD6-AAD0-4A08-93A6-91112EB7CAEA}" type="sibTrans" cxnId="{EB4B9911-9034-46AF-B70C-87A0E92ABF59}">
      <dgm:prSet/>
      <dgm:spPr/>
      <dgm:t>
        <a:bodyPr/>
        <a:lstStyle/>
        <a:p>
          <a:endParaRPr lang="en-US"/>
        </a:p>
      </dgm:t>
    </dgm:pt>
    <dgm:pt modelId="{DE48FC8B-BC6D-4DBC-81E6-65058C9D5EF2}">
      <dgm:prSet/>
      <dgm:spPr/>
      <dgm:t>
        <a:bodyPr/>
        <a:lstStyle/>
        <a:p>
          <a:r>
            <a:rPr lang="en-GB"/>
            <a:t>Assists</a:t>
          </a:r>
          <a:endParaRPr lang="en-US"/>
        </a:p>
      </dgm:t>
    </dgm:pt>
    <dgm:pt modelId="{8E088C83-770C-472C-B782-257B7C4F8FDB}" type="parTrans" cxnId="{903FA483-A19F-4059-81D6-3E74D0D40787}">
      <dgm:prSet/>
      <dgm:spPr/>
      <dgm:t>
        <a:bodyPr/>
        <a:lstStyle/>
        <a:p>
          <a:endParaRPr lang="en-US"/>
        </a:p>
      </dgm:t>
    </dgm:pt>
    <dgm:pt modelId="{ED9D3D55-5448-416D-8E6D-16DDCA8B69C8}" type="sibTrans" cxnId="{903FA483-A19F-4059-81D6-3E74D0D40787}">
      <dgm:prSet/>
      <dgm:spPr/>
      <dgm:t>
        <a:bodyPr/>
        <a:lstStyle/>
        <a:p>
          <a:endParaRPr lang="en-US"/>
        </a:p>
      </dgm:t>
    </dgm:pt>
    <dgm:pt modelId="{8C1F3AE9-8A9C-481A-9230-9A864B4AE947}">
      <dgm:prSet/>
      <dgm:spPr/>
      <dgm:t>
        <a:bodyPr/>
        <a:lstStyle/>
        <a:p>
          <a:r>
            <a:rPr lang="en-GB"/>
            <a:t>Clean sheets</a:t>
          </a:r>
          <a:endParaRPr lang="en-US"/>
        </a:p>
      </dgm:t>
    </dgm:pt>
    <dgm:pt modelId="{6BD05D01-C207-4EDD-9183-4B2C48A16650}" type="parTrans" cxnId="{796D4438-E58D-4DED-8336-46DAD4733888}">
      <dgm:prSet/>
      <dgm:spPr/>
      <dgm:t>
        <a:bodyPr/>
        <a:lstStyle/>
        <a:p>
          <a:endParaRPr lang="en-US"/>
        </a:p>
      </dgm:t>
    </dgm:pt>
    <dgm:pt modelId="{94D5FDE9-EE35-4F51-B841-E23E19A7C7A9}" type="sibTrans" cxnId="{796D4438-E58D-4DED-8336-46DAD4733888}">
      <dgm:prSet/>
      <dgm:spPr/>
      <dgm:t>
        <a:bodyPr/>
        <a:lstStyle/>
        <a:p>
          <a:endParaRPr lang="en-US"/>
        </a:p>
      </dgm:t>
    </dgm:pt>
    <dgm:pt modelId="{055949AA-1314-42A1-A808-ADDA35D406E8}">
      <dgm:prSet/>
      <dgm:spPr/>
      <dgm:t>
        <a:bodyPr/>
        <a:lstStyle/>
        <a:p>
          <a:r>
            <a:rPr lang="en-GB"/>
            <a:t>Bonus Points</a:t>
          </a:r>
          <a:endParaRPr lang="en-US"/>
        </a:p>
      </dgm:t>
    </dgm:pt>
    <dgm:pt modelId="{DAC4E66D-2408-4C42-A4D7-9DB2057B7AA9}" type="parTrans" cxnId="{EA960A47-BABA-4020-B8E2-E58813636157}">
      <dgm:prSet/>
      <dgm:spPr/>
      <dgm:t>
        <a:bodyPr/>
        <a:lstStyle/>
        <a:p>
          <a:endParaRPr lang="en-US"/>
        </a:p>
      </dgm:t>
    </dgm:pt>
    <dgm:pt modelId="{4E61E2E8-87FB-4E0E-97C8-B02739C904AD}" type="sibTrans" cxnId="{EA960A47-BABA-4020-B8E2-E58813636157}">
      <dgm:prSet/>
      <dgm:spPr/>
      <dgm:t>
        <a:bodyPr/>
        <a:lstStyle/>
        <a:p>
          <a:endParaRPr lang="en-US"/>
        </a:p>
      </dgm:t>
    </dgm:pt>
    <dgm:pt modelId="{E1DC6FFF-92BA-46C4-9D51-D1AB2A4B0987}" type="pres">
      <dgm:prSet presAssocID="{3631EA5D-A98A-4EEB-84E4-C5751FFFC90B}" presName="Name0" presStyleCnt="0">
        <dgm:presLayoutVars>
          <dgm:dir/>
          <dgm:animLvl val="lvl"/>
          <dgm:resizeHandles val="exact"/>
        </dgm:presLayoutVars>
      </dgm:prSet>
      <dgm:spPr/>
    </dgm:pt>
    <dgm:pt modelId="{5BC74C32-C99E-4DF9-98E3-897DC3749CDC}" type="pres">
      <dgm:prSet presAssocID="{F4F7FF75-58FC-4880-80E8-6D7CCD05DA48}" presName="boxAndChildren" presStyleCnt="0"/>
      <dgm:spPr/>
    </dgm:pt>
    <dgm:pt modelId="{D0F97ED0-29A3-4385-9EFF-0CEAE37BDC06}" type="pres">
      <dgm:prSet presAssocID="{F4F7FF75-58FC-4880-80E8-6D7CCD05DA48}" presName="parentTextBox" presStyleLbl="node1" presStyleIdx="0" presStyleCnt="2"/>
      <dgm:spPr/>
    </dgm:pt>
    <dgm:pt modelId="{47D3D26D-DAAE-40C4-88BE-8FA20BDDB27E}" type="pres">
      <dgm:prSet presAssocID="{F4F7FF75-58FC-4880-80E8-6D7CCD05DA48}" presName="entireBox" presStyleLbl="node1" presStyleIdx="0" presStyleCnt="2"/>
      <dgm:spPr/>
    </dgm:pt>
    <dgm:pt modelId="{CE436394-4509-4DB9-AE7C-BA5A16FA8BDB}" type="pres">
      <dgm:prSet presAssocID="{F4F7FF75-58FC-4880-80E8-6D7CCD05DA48}" presName="descendantBox" presStyleCnt="0"/>
      <dgm:spPr/>
    </dgm:pt>
    <dgm:pt modelId="{E9ACDA81-1780-4DE1-98C3-105D4A7EFFDF}" type="pres">
      <dgm:prSet presAssocID="{66D4412E-0C71-41C9-9BE4-9372BCFEB839}" presName="childTextBox" presStyleLbl="fgAccFollowNode1" presStyleIdx="0" presStyleCnt="4">
        <dgm:presLayoutVars>
          <dgm:bulletEnabled val="1"/>
        </dgm:presLayoutVars>
      </dgm:prSet>
      <dgm:spPr/>
    </dgm:pt>
    <dgm:pt modelId="{7AA185CC-D4C6-485C-BD95-3DCBAE1BF5D0}" type="pres">
      <dgm:prSet presAssocID="{DE48FC8B-BC6D-4DBC-81E6-65058C9D5EF2}" presName="childTextBox" presStyleLbl="fgAccFollowNode1" presStyleIdx="1" presStyleCnt="4">
        <dgm:presLayoutVars>
          <dgm:bulletEnabled val="1"/>
        </dgm:presLayoutVars>
      </dgm:prSet>
      <dgm:spPr/>
    </dgm:pt>
    <dgm:pt modelId="{B9B16F03-3FD2-4678-BD38-51C909CDC09E}" type="pres">
      <dgm:prSet presAssocID="{8C1F3AE9-8A9C-481A-9230-9A864B4AE947}" presName="childTextBox" presStyleLbl="fgAccFollowNode1" presStyleIdx="2" presStyleCnt="4">
        <dgm:presLayoutVars>
          <dgm:bulletEnabled val="1"/>
        </dgm:presLayoutVars>
      </dgm:prSet>
      <dgm:spPr/>
    </dgm:pt>
    <dgm:pt modelId="{405E7169-0E9C-4360-BE75-2ACBDB3C1EE1}" type="pres">
      <dgm:prSet presAssocID="{055949AA-1314-42A1-A808-ADDA35D406E8}" presName="childTextBox" presStyleLbl="fgAccFollowNode1" presStyleIdx="3" presStyleCnt="4">
        <dgm:presLayoutVars>
          <dgm:bulletEnabled val="1"/>
        </dgm:presLayoutVars>
      </dgm:prSet>
      <dgm:spPr/>
    </dgm:pt>
    <dgm:pt modelId="{69C84BA4-7C5B-4D92-87D9-7E4166987228}" type="pres">
      <dgm:prSet presAssocID="{75F7EE2A-69EE-4190-8060-75363DBE006C}" presName="sp" presStyleCnt="0"/>
      <dgm:spPr/>
    </dgm:pt>
    <dgm:pt modelId="{47747CFC-1C13-4D46-9EB6-12FC2695B9D1}" type="pres">
      <dgm:prSet presAssocID="{01627B48-33D8-4207-B889-33F793F7A128}" presName="arrowAndChildren" presStyleCnt="0"/>
      <dgm:spPr/>
    </dgm:pt>
    <dgm:pt modelId="{05363A8B-C796-4806-9FCE-9E0BDFD54618}" type="pres">
      <dgm:prSet presAssocID="{01627B48-33D8-4207-B889-33F793F7A128}" presName="parentTextArrow" presStyleLbl="node1" presStyleIdx="1" presStyleCnt="2"/>
      <dgm:spPr/>
    </dgm:pt>
  </dgm:ptLst>
  <dgm:cxnLst>
    <dgm:cxn modelId="{FD2B910A-9519-4263-A310-5272AEC8B4C6}" type="presOf" srcId="{01627B48-33D8-4207-B889-33F793F7A128}" destId="{05363A8B-C796-4806-9FCE-9E0BDFD54618}" srcOrd="0" destOrd="0" presId="urn:microsoft.com/office/officeart/2005/8/layout/process4"/>
    <dgm:cxn modelId="{EB4B9911-9034-46AF-B70C-87A0E92ABF59}" srcId="{F4F7FF75-58FC-4880-80E8-6D7CCD05DA48}" destId="{66D4412E-0C71-41C9-9BE4-9372BCFEB839}" srcOrd="0" destOrd="0" parTransId="{27509BBE-1B0B-4B1E-AC86-102D7C195376}" sibTransId="{E3236CD6-AAD0-4A08-93A6-91112EB7CAEA}"/>
    <dgm:cxn modelId="{99F26F34-4186-4055-BAD1-B1DDA2E9AFE3}" srcId="{3631EA5D-A98A-4EEB-84E4-C5751FFFC90B}" destId="{01627B48-33D8-4207-B889-33F793F7A128}" srcOrd="0" destOrd="0" parTransId="{D7C952B8-9EDF-44FD-91EA-4046BC509E57}" sibTransId="{75F7EE2A-69EE-4190-8060-75363DBE006C}"/>
    <dgm:cxn modelId="{796D4438-E58D-4DED-8336-46DAD4733888}" srcId="{F4F7FF75-58FC-4880-80E8-6D7CCD05DA48}" destId="{8C1F3AE9-8A9C-481A-9230-9A864B4AE947}" srcOrd="2" destOrd="0" parTransId="{6BD05D01-C207-4EDD-9183-4B2C48A16650}" sibTransId="{94D5FDE9-EE35-4F51-B841-E23E19A7C7A9}"/>
    <dgm:cxn modelId="{EA960A47-BABA-4020-B8E2-E58813636157}" srcId="{F4F7FF75-58FC-4880-80E8-6D7CCD05DA48}" destId="{055949AA-1314-42A1-A808-ADDA35D406E8}" srcOrd="3" destOrd="0" parTransId="{DAC4E66D-2408-4C42-A4D7-9DB2057B7AA9}" sibTransId="{4E61E2E8-87FB-4E0E-97C8-B02739C904AD}"/>
    <dgm:cxn modelId="{F12C8373-C707-4BAA-9F04-7872749383D8}" srcId="{3631EA5D-A98A-4EEB-84E4-C5751FFFC90B}" destId="{F4F7FF75-58FC-4880-80E8-6D7CCD05DA48}" srcOrd="1" destOrd="0" parTransId="{4467E084-B9F2-461E-BCCF-C49CDE434593}" sibTransId="{3E14C742-841E-4D6B-91FA-2CA0839B4CEA}"/>
    <dgm:cxn modelId="{C27A2C7C-CA41-4F78-84B9-65C30B24DB15}" type="presOf" srcId="{8C1F3AE9-8A9C-481A-9230-9A864B4AE947}" destId="{B9B16F03-3FD2-4678-BD38-51C909CDC09E}" srcOrd="0" destOrd="0" presId="urn:microsoft.com/office/officeart/2005/8/layout/process4"/>
    <dgm:cxn modelId="{903FA483-A19F-4059-81D6-3E74D0D40787}" srcId="{F4F7FF75-58FC-4880-80E8-6D7CCD05DA48}" destId="{DE48FC8B-BC6D-4DBC-81E6-65058C9D5EF2}" srcOrd="1" destOrd="0" parTransId="{8E088C83-770C-472C-B782-257B7C4F8FDB}" sibTransId="{ED9D3D55-5448-416D-8E6D-16DDCA8B69C8}"/>
    <dgm:cxn modelId="{DD1ABF86-DA97-40B7-8F64-EBCFC8D94A13}" type="presOf" srcId="{F4F7FF75-58FC-4880-80E8-6D7CCD05DA48}" destId="{47D3D26D-DAAE-40C4-88BE-8FA20BDDB27E}" srcOrd="1" destOrd="0" presId="urn:microsoft.com/office/officeart/2005/8/layout/process4"/>
    <dgm:cxn modelId="{9EE45FAC-AF4E-40E6-B974-2E97CA04C21E}" type="presOf" srcId="{3631EA5D-A98A-4EEB-84E4-C5751FFFC90B}" destId="{E1DC6FFF-92BA-46C4-9D51-D1AB2A4B0987}" srcOrd="0" destOrd="0" presId="urn:microsoft.com/office/officeart/2005/8/layout/process4"/>
    <dgm:cxn modelId="{202CE7B0-4066-463F-858A-004F1C46B58D}" type="presOf" srcId="{F4F7FF75-58FC-4880-80E8-6D7CCD05DA48}" destId="{D0F97ED0-29A3-4385-9EFF-0CEAE37BDC06}" srcOrd="0" destOrd="0" presId="urn:microsoft.com/office/officeart/2005/8/layout/process4"/>
    <dgm:cxn modelId="{60979FC3-E9CE-4381-83EB-9DDB8E6C01BB}" type="presOf" srcId="{055949AA-1314-42A1-A808-ADDA35D406E8}" destId="{405E7169-0E9C-4360-BE75-2ACBDB3C1EE1}" srcOrd="0" destOrd="0" presId="urn:microsoft.com/office/officeart/2005/8/layout/process4"/>
    <dgm:cxn modelId="{83A25CC8-F0F2-40C2-89FD-47E7CA470A96}" type="presOf" srcId="{66D4412E-0C71-41C9-9BE4-9372BCFEB839}" destId="{E9ACDA81-1780-4DE1-98C3-105D4A7EFFDF}" srcOrd="0" destOrd="0" presId="urn:microsoft.com/office/officeart/2005/8/layout/process4"/>
    <dgm:cxn modelId="{5C237FCC-AD49-4F06-A273-7AEEB7D1FACA}" type="presOf" srcId="{DE48FC8B-BC6D-4DBC-81E6-65058C9D5EF2}" destId="{7AA185CC-D4C6-485C-BD95-3DCBAE1BF5D0}" srcOrd="0" destOrd="0" presId="urn:microsoft.com/office/officeart/2005/8/layout/process4"/>
    <dgm:cxn modelId="{D484BB13-A577-4E7C-A6BA-8DC53DB1321F}" type="presParOf" srcId="{E1DC6FFF-92BA-46C4-9D51-D1AB2A4B0987}" destId="{5BC74C32-C99E-4DF9-98E3-897DC3749CDC}" srcOrd="0" destOrd="0" presId="urn:microsoft.com/office/officeart/2005/8/layout/process4"/>
    <dgm:cxn modelId="{1A9A0309-5D14-431B-BAA4-0B59573F67E3}" type="presParOf" srcId="{5BC74C32-C99E-4DF9-98E3-897DC3749CDC}" destId="{D0F97ED0-29A3-4385-9EFF-0CEAE37BDC06}" srcOrd="0" destOrd="0" presId="urn:microsoft.com/office/officeart/2005/8/layout/process4"/>
    <dgm:cxn modelId="{07E3A750-C34E-42E7-9BAD-FA86ACB4D200}" type="presParOf" srcId="{5BC74C32-C99E-4DF9-98E3-897DC3749CDC}" destId="{47D3D26D-DAAE-40C4-88BE-8FA20BDDB27E}" srcOrd="1" destOrd="0" presId="urn:microsoft.com/office/officeart/2005/8/layout/process4"/>
    <dgm:cxn modelId="{2A5D6F5C-0727-44F7-AD3C-2FA836DE5E45}" type="presParOf" srcId="{5BC74C32-C99E-4DF9-98E3-897DC3749CDC}" destId="{CE436394-4509-4DB9-AE7C-BA5A16FA8BDB}" srcOrd="2" destOrd="0" presId="urn:microsoft.com/office/officeart/2005/8/layout/process4"/>
    <dgm:cxn modelId="{662971FE-F0D8-48EE-A6A0-E78C90C12DC2}" type="presParOf" srcId="{CE436394-4509-4DB9-AE7C-BA5A16FA8BDB}" destId="{E9ACDA81-1780-4DE1-98C3-105D4A7EFFDF}" srcOrd="0" destOrd="0" presId="urn:microsoft.com/office/officeart/2005/8/layout/process4"/>
    <dgm:cxn modelId="{741ABD87-4B67-4150-9D3C-018D44D591B0}" type="presParOf" srcId="{CE436394-4509-4DB9-AE7C-BA5A16FA8BDB}" destId="{7AA185CC-D4C6-485C-BD95-3DCBAE1BF5D0}" srcOrd="1" destOrd="0" presId="urn:microsoft.com/office/officeart/2005/8/layout/process4"/>
    <dgm:cxn modelId="{3D73A6D5-147E-424C-BCE1-C0E33A665D3D}" type="presParOf" srcId="{CE436394-4509-4DB9-AE7C-BA5A16FA8BDB}" destId="{B9B16F03-3FD2-4678-BD38-51C909CDC09E}" srcOrd="2" destOrd="0" presId="urn:microsoft.com/office/officeart/2005/8/layout/process4"/>
    <dgm:cxn modelId="{BFC01C24-FA85-4A23-AE89-8F2CF1A5E1A8}" type="presParOf" srcId="{CE436394-4509-4DB9-AE7C-BA5A16FA8BDB}" destId="{405E7169-0E9C-4360-BE75-2ACBDB3C1EE1}" srcOrd="3" destOrd="0" presId="urn:microsoft.com/office/officeart/2005/8/layout/process4"/>
    <dgm:cxn modelId="{FC9A6453-2C03-446F-AC7E-806B98EAE67B}" type="presParOf" srcId="{E1DC6FFF-92BA-46C4-9D51-D1AB2A4B0987}" destId="{69C84BA4-7C5B-4D92-87D9-7E4166987228}" srcOrd="1" destOrd="0" presId="urn:microsoft.com/office/officeart/2005/8/layout/process4"/>
    <dgm:cxn modelId="{0400BBFB-20AB-44DE-9322-F85324B659F7}" type="presParOf" srcId="{E1DC6FFF-92BA-46C4-9D51-D1AB2A4B0987}" destId="{47747CFC-1C13-4D46-9EB6-12FC2695B9D1}" srcOrd="2" destOrd="0" presId="urn:microsoft.com/office/officeart/2005/8/layout/process4"/>
    <dgm:cxn modelId="{3A39EF4E-B843-4737-ADDA-B1F78029BE5A}" type="presParOf" srcId="{47747CFC-1C13-4D46-9EB6-12FC2695B9D1}" destId="{05363A8B-C796-4806-9FCE-9E0BDFD5461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103FF4-C3DF-4F31-A1E2-2CF1A16F200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840555A-C5C3-46BE-9D01-E8C24466CD7E}">
      <dgm:prSet/>
      <dgm:spPr/>
      <dgm:t>
        <a:bodyPr/>
        <a:lstStyle/>
        <a:p>
          <a:r>
            <a:rPr lang="en-GB" b="0" i="0" baseline="0"/>
            <a:t>See if you can do better than Berry</a:t>
          </a:r>
          <a:endParaRPr lang="en-US"/>
        </a:p>
      </dgm:t>
    </dgm:pt>
    <dgm:pt modelId="{75094CDF-9B81-4763-B08E-F47AA45340DD}" type="parTrans" cxnId="{62632862-5AE9-4D4D-9C42-992313FD42B4}">
      <dgm:prSet/>
      <dgm:spPr/>
      <dgm:t>
        <a:bodyPr/>
        <a:lstStyle/>
        <a:p>
          <a:endParaRPr lang="en-US"/>
        </a:p>
      </dgm:t>
    </dgm:pt>
    <dgm:pt modelId="{113EE560-C7C7-4AB8-AD4C-A02C528E776B}" type="sibTrans" cxnId="{62632862-5AE9-4D4D-9C42-992313FD42B4}">
      <dgm:prSet/>
      <dgm:spPr/>
      <dgm:t>
        <a:bodyPr/>
        <a:lstStyle/>
        <a:p>
          <a:endParaRPr lang="en-US"/>
        </a:p>
      </dgm:t>
    </dgm:pt>
    <dgm:pt modelId="{89C3DDA2-654C-4A4F-AAD4-F6EB4275D671}">
      <dgm:prSet/>
      <dgm:spPr/>
      <dgm:t>
        <a:bodyPr/>
        <a:lstStyle/>
        <a:p>
          <a:r>
            <a:rPr lang="en-GB"/>
            <a:t>Let me know what you do differently to me</a:t>
          </a:r>
          <a:endParaRPr lang="en-US"/>
        </a:p>
      </dgm:t>
    </dgm:pt>
    <dgm:pt modelId="{69FEE3AD-9132-4F94-8CF7-0610E2AE9CFE}" type="parTrans" cxnId="{29BFE8E9-BD7D-491D-8ECE-7F2586553233}">
      <dgm:prSet/>
      <dgm:spPr/>
      <dgm:t>
        <a:bodyPr/>
        <a:lstStyle/>
        <a:p>
          <a:endParaRPr lang="en-US"/>
        </a:p>
      </dgm:t>
    </dgm:pt>
    <dgm:pt modelId="{F0ECD4C1-1E36-47D3-9868-1D13B73D3BE2}" type="sibTrans" cxnId="{29BFE8E9-BD7D-491D-8ECE-7F2586553233}">
      <dgm:prSet/>
      <dgm:spPr/>
      <dgm:t>
        <a:bodyPr/>
        <a:lstStyle/>
        <a:p>
          <a:endParaRPr lang="en-US"/>
        </a:p>
      </dgm:t>
    </dgm:pt>
    <dgm:pt modelId="{D1DD0072-3863-4C53-9674-75B6E7E3CC9E}" type="pres">
      <dgm:prSet presAssocID="{F7103FF4-C3DF-4F31-A1E2-2CF1A16F200B}" presName="root" presStyleCnt="0">
        <dgm:presLayoutVars>
          <dgm:dir/>
          <dgm:resizeHandles val="exact"/>
        </dgm:presLayoutVars>
      </dgm:prSet>
      <dgm:spPr/>
    </dgm:pt>
    <dgm:pt modelId="{F0B85FBB-EF68-4895-A057-85CDB888BCF5}" type="pres">
      <dgm:prSet presAssocID="{8840555A-C5C3-46BE-9D01-E8C24466CD7E}" presName="compNode" presStyleCnt="0"/>
      <dgm:spPr/>
    </dgm:pt>
    <dgm:pt modelId="{87152E30-9702-4E78-989D-979F438FD881}" type="pres">
      <dgm:prSet presAssocID="{8840555A-C5C3-46BE-9D01-E8C24466CD7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07DE271-3182-47CC-A9AF-C4B23C274C51}" type="pres">
      <dgm:prSet presAssocID="{8840555A-C5C3-46BE-9D01-E8C24466CD7E}" presName="spaceRect" presStyleCnt="0"/>
      <dgm:spPr/>
    </dgm:pt>
    <dgm:pt modelId="{498EF05F-757B-402A-A6B7-ACD3EA03B135}" type="pres">
      <dgm:prSet presAssocID="{8840555A-C5C3-46BE-9D01-E8C24466CD7E}" presName="textRect" presStyleLbl="revTx" presStyleIdx="0" presStyleCnt="2">
        <dgm:presLayoutVars>
          <dgm:chMax val="1"/>
          <dgm:chPref val="1"/>
        </dgm:presLayoutVars>
      </dgm:prSet>
      <dgm:spPr/>
    </dgm:pt>
    <dgm:pt modelId="{E8197354-7AED-45BF-A8B6-A1FC60DBA8CF}" type="pres">
      <dgm:prSet presAssocID="{113EE560-C7C7-4AB8-AD4C-A02C528E776B}" presName="sibTrans" presStyleCnt="0"/>
      <dgm:spPr/>
    </dgm:pt>
    <dgm:pt modelId="{1793F885-DF76-4625-B2D8-2F5C81E1A7C9}" type="pres">
      <dgm:prSet presAssocID="{89C3DDA2-654C-4A4F-AAD4-F6EB4275D671}" presName="compNode" presStyleCnt="0"/>
      <dgm:spPr/>
    </dgm:pt>
    <dgm:pt modelId="{212F6DC6-A1D0-4926-89ED-14DBF76C6881}" type="pres">
      <dgm:prSet presAssocID="{89C3DDA2-654C-4A4F-AAD4-F6EB4275D67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9C0E0860-3921-4B0A-AACD-0C2A830ABE59}" type="pres">
      <dgm:prSet presAssocID="{89C3DDA2-654C-4A4F-AAD4-F6EB4275D671}" presName="spaceRect" presStyleCnt="0"/>
      <dgm:spPr/>
    </dgm:pt>
    <dgm:pt modelId="{CCCE8B72-2DCC-4F11-8717-1B3DFE6CC6F6}" type="pres">
      <dgm:prSet presAssocID="{89C3DDA2-654C-4A4F-AAD4-F6EB4275D67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4BEB511-FDFD-4E6F-A430-848A3AF8D74C}" type="presOf" srcId="{F7103FF4-C3DF-4F31-A1E2-2CF1A16F200B}" destId="{D1DD0072-3863-4C53-9674-75B6E7E3CC9E}" srcOrd="0" destOrd="0" presId="urn:microsoft.com/office/officeart/2018/2/layout/IconLabelList"/>
    <dgm:cxn modelId="{62632862-5AE9-4D4D-9C42-992313FD42B4}" srcId="{F7103FF4-C3DF-4F31-A1E2-2CF1A16F200B}" destId="{8840555A-C5C3-46BE-9D01-E8C24466CD7E}" srcOrd="0" destOrd="0" parTransId="{75094CDF-9B81-4763-B08E-F47AA45340DD}" sibTransId="{113EE560-C7C7-4AB8-AD4C-A02C528E776B}"/>
    <dgm:cxn modelId="{69B1C575-3398-48F3-B330-F1C2EE56FABF}" type="presOf" srcId="{8840555A-C5C3-46BE-9D01-E8C24466CD7E}" destId="{498EF05F-757B-402A-A6B7-ACD3EA03B135}" srcOrd="0" destOrd="0" presId="urn:microsoft.com/office/officeart/2018/2/layout/IconLabelList"/>
    <dgm:cxn modelId="{C4DBBA7C-1FAB-48C9-BFAE-B4DF533A8BDB}" type="presOf" srcId="{89C3DDA2-654C-4A4F-AAD4-F6EB4275D671}" destId="{CCCE8B72-2DCC-4F11-8717-1B3DFE6CC6F6}" srcOrd="0" destOrd="0" presId="urn:microsoft.com/office/officeart/2018/2/layout/IconLabelList"/>
    <dgm:cxn modelId="{29BFE8E9-BD7D-491D-8ECE-7F2586553233}" srcId="{F7103FF4-C3DF-4F31-A1E2-2CF1A16F200B}" destId="{89C3DDA2-654C-4A4F-AAD4-F6EB4275D671}" srcOrd="1" destOrd="0" parTransId="{69FEE3AD-9132-4F94-8CF7-0610E2AE9CFE}" sibTransId="{F0ECD4C1-1E36-47D3-9868-1D13B73D3BE2}"/>
    <dgm:cxn modelId="{BC8E457B-1866-4A48-AA24-3CCB00F34768}" type="presParOf" srcId="{D1DD0072-3863-4C53-9674-75B6E7E3CC9E}" destId="{F0B85FBB-EF68-4895-A057-85CDB888BCF5}" srcOrd="0" destOrd="0" presId="urn:microsoft.com/office/officeart/2018/2/layout/IconLabelList"/>
    <dgm:cxn modelId="{00753C53-077A-4942-9614-624C8CA4238F}" type="presParOf" srcId="{F0B85FBB-EF68-4895-A057-85CDB888BCF5}" destId="{87152E30-9702-4E78-989D-979F438FD881}" srcOrd="0" destOrd="0" presId="urn:microsoft.com/office/officeart/2018/2/layout/IconLabelList"/>
    <dgm:cxn modelId="{265D2A3F-EE14-4CCF-8815-C45D7DE580DE}" type="presParOf" srcId="{F0B85FBB-EF68-4895-A057-85CDB888BCF5}" destId="{007DE271-3182-47CC-A9AF-C4B23C274C51}" srcOrd="1" destOrd="0" presId="urn:microsoft.com/office/officeart/2018/2/layout/IconLabelList"/>
    <dgm:cxn modelId="{5F969194-2DDB-4444-B11E-71D904349413}" type="presParOf" srcId="{F0B85FBB-EF68-4895-A057-85CDB888BCF5}" destId="{498EF05F-757B-402A-A6B7-ACD3EA03B135}" srcOrd="2" destOrd="0" presId="urn:microsoft.com/office/officeart/2018/2/layout/IconLabelList"/>
    <dgm:cxn modelId="{050DFEF5-EB66-4D9F-A24F-8BBED460A6D6}" type="presParOf" srcId="{D1DD0072-3863-4C53-9674-75B6E7E3CC9E}" destId="{E8197354-7AED-45BF-A8B6-A1FC60DBA8CF}" srcOrd="1" destOrd="0" presId="urn:microsoft.com/office/officeart/2018/2/layout/IconLabelList"/>
    <dgm:cxn modelId="{61230985-472C-48CF-8641-F0B48E732CA8}" type="presParOf" srcId="{D1DD0072-3863-4C53-9674-75B6E7E3CC9E}" destId="{1793F885-DF76-4625-B2D8-2F5C81E1A7C9}" srcOrd="2" destOrd="0" presId="urn:microsoft.com/office/officeart/2018/2/layout/IconLabelList"/>
    <dgm:cxn modelId="{B2042FD2-9BD4-4747-9504-A764155970A2}" type="presParOf" srcId="{1793F885-DF76-4625-B2D8-2F5C81E1A7C9}" destId="{212F6DC6-A1D0-4926-89ED-14DBF76C6881}" srcOrd="0" destOrd="0" presId="urn:microsoft.com/office/officeart/2018/2/layout/IconLabelList"/>
    <dgm:cxn modelId="{50122534-9B16-447F-9C59-084418744C30}" type="presParOf" srcId="{1793F885-DF76-4625-B2D8-2F5C81E1A7C9}" destId="{9C0E0860-3921-4B0A-AACD-0C2A830ABE59}" srcOrd="1" destOrd="0" presId="urn:microsoft.com/office/officeart/2018/2/layout/IconLabelList"/>
    <dgm:cxn modelId="{4B4E7F51-DE0F-4A1F-94E0-6881C50D3B8B}" type="presParOf" srcId="{1793F885-DF76-4625-B2D8-2F5C81E1A7C9}" destId="{CCCE8B72-2DCC-4F11-8717-1B3DFE6CC6F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1080B-BBF3-4B5C-91D0-44D0CC0A05CB}">
      <dsp:nvSpPr>
        <dsp:cNvPr id="0" name=""/>
        <dsp:cNvSpPr/>
      </dsp:nvSpPr>
      <dsp:spPr>
        <a:xfrm>
          <a:off x="0" y="0"/>
          <a:ext cx="57446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6F8F3D2-43CE-4094-8CEB-66D26E3D5930}">
      <dsp:nvSpPr>
        <dsp:cNvPr id="0" name=""/>
        <dsp:cNvSpPr/>
      </dsp:nvSpPr>
      <dsp:spPr>
        <a:xfrm>
          <a:off x="0" y="0"/>
          <a:ext cx="5744684" cy="4726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0"/>
        <a:ext cx="5744684" cy="47262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3D26D-DAAE-40C4-88BE-8FA20BDDB27E}">
      <dsp:nvSpPr>
        <dsp:cNvPr id="0" name=""/>
        <dsp:cNvSpPr/>
      </dsp:nvSpPr>
      <dsp:spPr>
        <a:xfrm>
          <a:off x="0" y="3365876"/>
          <a:ext cx="6396484" cy="22083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/>
            <a:t>You need to buy</a:t>
          </a:r>
          <a:endParaRPr lang="en-US" sz="4200" kern="1200"/>
        </a:p>
      </dsp:txBody>
      <dsp:txXfrm>
        <a:off x="0" y="3365876"/>
        <a:ext cx="6396484" cy="1192524"/>
      </dsp:txXfrm>
    </dsp:sp>
    <dsp:sp modelId="{E9ACDA81-1780-4DE1-98C3-105D4A7EFFDF}">
      <dsp:nvSpPr>
        <dsp:cNvPr id="0" name=""/>
        <dsp:cNvSpPr/>
      </dsp:nvSpPr>
      <dsp:spPr>
        <a:xfrm>
          <a:off x="0" y="4514233"/>
          <a:ext cx="1599120" cy="101585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Goals </a:t>
          </a:r>
          <a:endParaRPr lang="en-US" sz="3200" kern="1200"/>
        </a:p>
      </dsp:txBody>
      <dsp:txXfrm>
        <a:off x="0" y="4514233"/>
        <a:ext cx="1599120" cy="1015854"/>
      </dsp:txXfrm>
    </dsp:sp>
    <dsp:sp modelId="{7AA185CC-D4C6-485C-BD95-3DCBAE1BF5D0}">
      <dsp:nvSpPr>
        <dsp:cNvPr id="0" name=""/>
        <dsp:cNvSpPr/>
      </dsp:nvSpPr>
      <dsp:spPr>
        <a:xfrm>
          <a:off x="1599121" y="4514233"/>
          <a:ext cx="1599120" cy="1015854"/>
        </a:xfrm>
        <a:prstGeom prst="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Assists</a:t>
          </a:r>
          <a:endParaRPr lang="en-US" sz="3200" kern="1200"/>
        </a:p>
      </dsp:txBody>
      <dsp:txXfrm>
        <a:off x="1599121" y="4514233"/>
        <a:ext cx="1599120" cy="1015854"/>
      </dsp:txXfrm>
    </dsp:sp>
    <dsp:sp modelId="{B9B16F03-3FD2-4678-BD38-51C909CDC09E}">
      <dsp:nvSpPr>
        <dsp:cNvPr id="0" name=""/>
        <dsp:cNvSpPr/>
      </dsp:nvSpPr>
      <dsp:spPr>
        <a:xfrm>
          <a:off x="3198242" y="4514233"/>
          <a:ext cx="1599120" cy="1015854"/>
        </a:xfrm>
        <a:prstGeom prst="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Clean sheets</a:t>
          </a:r>
          <a:endParaRPr lang="en-US" sz="3200" kern="1200"/>
        </a:p>
      </dsp:txBody>
      <dsp:txXfrm>
        <a:off x="3198242" y="4514233"/>
        <a:ext cx="1599120" cy="1015854"/>
      </dsp:txXfrm>
    </dsp:sp>
    <dsp:sp modelId="{405E7169-0E9C-4360-BE75-2ACBDB3C1EE1}">
      <dsp:nvSpPr>
        <dsp:cNvPr id="0" name=""/>
        <dsp:cNvSpPr/>
      </dsp:nvSpPr>
      <dsp:spPr>
        <a:xfrm>
          <a:off x="4797363" y="4514233"/>
          <a:ext cx="1599120" cy="1015854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Bonus Points</a:t>
          </a:r>
          <a:endParaRPr lang="en-US" sz="3200" kern="1200"/>
        </a:p>
      </dsp:txBody>
      <dsp:txXfrm>
        <a:off x="4797363" y="4514233"/>
        <a:ext cx="1599120" cy="1015854"/>
      </dsp:txXfrm>
    </dsp:sp>
    <dsp:sp modelId="{05363A8B-C796-4806-9FCE-9E0BDFD54618}">
      <dsp:nvSpPr>
        <dsp:cNvPr id="0" name=""/>
        <dsp:cNvSpPr/>
      </dsp:nvSpPr>
      <dsp:spPr>
        <a:xfrm rot="10800000">
          <a:off x="0" y="2514"/>
          <a:ext cx="6396484" cy="3396487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/>
            <a:t>You don’t buy players</a:t>
          </a:r>
          <a:endParaRPr lang="en-US" sz="4200" kern="1200"/>
        </a:p>
      </dsp:txBody>
      <dsp:txXfrm rot="10800000">
        <a:off x="0" y="2514"/>
        <a:ext cx="6396484" cy="2206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52E30-9702-4E78-989D-979F438FD881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8EF05F-757B-402A-A6B7-ACD3EA03B135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baseline="0"/>
            <a:t>See if you can do better than Berry</a:t>
          </a:r>
          <a:endParaRPr lang="en-US" sz="2500" kern="1200"/>
        </a:p>
      </dsp:txBody>
      <dsp:txXfrm>
        <a:off x="765914" y="2943510"/>
        <a:ext cx="4320000" cy="720000"/>
      </dsp:txXfrm>
    </dsp:sp>
    <dsp:sp modelId="{212F6DC6-A1D0-4926-89ED-14DBF76C6881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E8B72-2DCC-4F11-8717-1B3DFE6CC6F6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Let me know what you do differently to me</a:t>
          </a:r>
          <a:endParaRPr lang="en-US" sz="2500" kern="1200"/>
        </a:p>
      </dsp:txBody>
      <dsp:txXfrm>
        <a:off x="5841914" y="2943510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18B4F-7134-4565-A3A5-23D926E31B3D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08D18-C21D-47A2-9A49-2894C53B71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421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15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77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78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390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684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008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04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443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332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805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572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073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168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753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796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947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26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9058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646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822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D813F-D090-4988-B447-122337F9002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795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70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999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495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731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165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29AE-ABBE-4AD6-9850-C893DBF08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B41087-D730-4509-BC8D-2F7A5B941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86F24-4C1F-4B04-A190-88CD696F0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42937-877A-417F-8ECD-14607743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B6855-E5C9-491E-B8FD-A2AF8E7A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459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A86F-B0E9-4501-BC91-A0092848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B8057-1DBD-4EDB-970B-28F31BEE9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3F6A4-81C1-4FFB-A3CA-942F59FE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A5ACD-35D9-42F8-A5C0-D1E85520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BF164-9F74-4BDC-AF13-BB7B5E3A1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03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9C79F4-43A9-44C8-BFB4-5813C3A171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B260B0-8991-4A29-AF86-F32D93373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CF2AB-12D1-41A6-8F4A-5B24A3DF5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B75B2-4AF2-41E0-B511-378F0453C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5277C-2472-4ABC-8264-F4618DBB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991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9BC8-C930-4B8E-9B7B-E500B2AB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E6BFF-75D6-4FEF-8082-E7B5F4CEA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9557F-E441-4976-A49E-9DD99741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B07FD-6989-4AC7-B744-322B13837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565F-06D4-444B-B3FD-BF5B47CF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267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50C75-E9A5-40A8-A041-1D06A073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E4B92-72D8-4960-BC2D-216B7DB82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328E9-447D-434E-B323-B1489830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454A1-80CC-4ED2-A29E-E134905F7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C7731-6ADF-44BA-AD87-F5D522E4A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158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55CD7-9B7D-4C4A-9272-250FC944C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AF8B0-87A6-4D96-8085-A46CBD353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90F38-DE74-47FF-93FA-9D7BB3DFB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0C0BC-5902-49FE-9227-A024DC516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E1EF1-1116-4BB3-8017-B9A0C0CF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353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803BA-1A69-4D52-BC95-51EB4200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F67BD-BC46-4CEE-832D-450142277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4D8D-8F9B-4615-BCF9-2B27FD1B2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FD4F3-B4FE-44F9-8045-4C9A28B44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C45E3-9737-443E-AE97-1607526E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06CE7-54B4-47A4-A922-E56BF6BF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56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BEFE7-066C-482B-984B-09DAA87FD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B1464-82E7-44BC-9125-B1BE8BD5E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3A085-9076-439F-880D-1A719DF98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577A3E-E5EB-4D24-9476-FA65D9CA5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5B5C7F-BFA5-4BF6-B5A8-7DA83CE4A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E01C4-9875-4F49-8849-BFFA6979E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E343F9-46D1-4102-A937-6E93F091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88959-1C04-4731-A302-5957B1E8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72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068C3-F9C9-499A-847E-27447E11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E0A64-532F-4C2C-B387-5C3D440E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E0177-9D13-459B-A40C-2BC9533E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D7D59-03E4-4216-8291-1B2F69E6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10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752566-3D0D-448F-94E7-528F83E04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2A5D6-BE14-4228-A84E-B1FB123C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0C1EB-1ECF-4366-93ED-25FC4D75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80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3A4A9-92DC-4B34-8FF8-74974300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FECFA-A74F-4E24-AFC4-063B84216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42FAD-2C32-4D81-8FF8-CC66967DB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329F6-97A6-4D04-B607-B6D1097B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216A5-4FDA-4488-8683-D2B68680C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4DC2D-1DEB-4D1D-BE3E-2BBDB8D7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6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DA1E1-4157-484C-BBC0-4528050E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90F2F3-B6C6-44C7-9C9F-1CF07DEB2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D25C1-1271-466D-9690-2BB96ED79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94A98-3143-430F-A1E1-877073C30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5D16D-288B-46B3-8753-3E39AE466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44DC4-F72C-4E58-9CC7-2BC500A4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640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9DD33D-0339-4B1C-BCD7-EBD1C6135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2866B-CB9D-45CA-8EDF-B6B4F0C6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50080-41B1-4264-A1E8-E31C7A066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88779-A177-4D0A-BD36-CCE58FDC7288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374C6-D325-4786-8360-CF4BA2BB0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3DC0F-2FD3-4F08-BD10-CE293E1B3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934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www.linkedin.com/in/gethynellis/" TargetMode="External"/><Relationship Id="rId4" Type="http://schemas.openxmlformats.org/officeDocument/2006/relationships/hyperlink" Target="mailto:gethyn@gethynellis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57B0D-F4CB-4D6A-9F82-CC9F3F455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algn="r"/>
            <a:r>
              <a:rPr lang="en-US" sz="4000" b="0" i="0" u="none" strike="noStrike" baseline="0" dirty="0">
                <a:solidFill>
                  <a:srgbClr val="FFFFFF"/>
                </a:solidFill>
              </a:rPr>
              <a:t>Build a killer Fantasy Football Team with </a:t>
            </a:r>
            <a:r>
              <a:rPr lang="en-US" sz="4000" b="0" i="0" u="none" strike="noStrike" baseline="0">
                <a:solidFill>
                  <a:srgbClr val="FFFFFF"/>
                </a:solidFill>
              </a:rPr>
              <a:t>Power BI</a:t>
            </a:r>
            <a:endParaRPr lang="en-US" sz="4000" b="0" i="0" u="none" strike="noStrike" baseline="0" dirty="0">
              <a:solidFill>
                <a:srgbClr val="FFFF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40B12F2E-2836-458C-96BB-8672071FE3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2525203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622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otball ball in goal">
            <a:extLst>
              <a:ext uri="{FF2B5EF4-FFF2-40B4-BE49-F238E27FC236}">
                <a16:creationId xmlns:a16="http://schemas.microsoft.com/office/drawing/2014/main" id="{2C9EBB85-C617-45D3-8266-4DEE6C7050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1834" b="138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 descr="Why can’t you use data to pick a fantasy soccer  team?">
            <a:extLst>
              <a:ext uri="{FF2B5EF4-FFF2-40B4-BE49-F238E27FC236}">
                <a16:creationId xmlns:a16="http://schemas.microsoft.com/office/drawing/2014/main" id="{1DCD1AA5-3645-43A2-94C4-DC0D1F46A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200" dirty="0"/>
              <a:t>Why can’t you use data to pick a fantasy soccer  team?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95059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A7A625-863E-488B-A3A7-98B63E54E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 you need to win at FPL?</a:t>
            </a:r>
          </a:p>
        </p:txBody>
      </p:sp>
      <p:graphicFrame>
        <p:nvGraphicFramePr>
          <p:cNvPr id="13" name="Text Placeholder 2">
            <a:extLst>
              <a:ext uri="{FF2B5EF4-FFF2-40B4-BE49-F238E27FC236}">
                <a16:creationId xmlns:a16="http://schemas.microsoft.com/office/drawing/2014/main" id="{6922325E-9AAD-4A4C-A412-68D81520D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0250671"/>
              </p:ext>
            </p:extLst>
          </p:nvPr>
        </p:nvGraphicFramePr>
        <p:xfrm>
          <a:off x="4648871" y="637762"/>
          <a:ext cx="6396484" cy="5576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373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6CAD2-39FE-45CB-A4DB-FB2784A5B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4000" b="0" i="0" u="none" strike="noStrike" kern="1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analyst skills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1C79B-95F7-4528-9021-1AF3AC32A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sz="2400" b="0" i="0" u="none" strike="noStrike" baseline="0" dirty="0"/>
              <a:t>Berry  can use her data analyst skills to </a:t>
            </a:r>
          </a:p>
          <a:p>
            <a:pPr marR="0" lvl="1"/>
            <a:r>
              <a:rPr lang="en-US" b="0" i="0" u="none" strike="noStrike" baseline="0" dirty="0"/>
              <a:t>Prepare </a:t>
            </a:r>
          </a:p>
          <a:p>
            <a:pPr marR="0" lvl="1"/>
            <a:r>
              <a:rPr lang="en-US" b="0" i="0" u="none" strike="noStrike" baseline="0" dirty="0"/>
              <a:t>Model</a:t>
            </a:r>
          </a:p>
          <a:p>
            <a:pPr marR="0" lvl="1"/>
            <a:r>
              <a:rPr lang="en-US" b="0" i="0" u="none" strike="noStrike" baseline="0" dirty="0" err="1"/>
              <a:t>Visualise</a:t>
            </a:r>
            <a:endParaRPr lang="en-US" b="0" i="0" u="none" strike="noStrike" baseline="0" dirty="0"/>
          </a:p>
          <a:p>
            <a:pPr marR="0" lvl="1"/>
            <a:r>
              <a:rPr lang="en-US" b="0" i="0" u="none" strike="noStrike" baseline="0" dirty="0" err="1"/>
              <a:t>Analyse</a:t>
            </a:r>
            <a:endParaRPr lang="en-US" b="0" i="0" u="none" strike="noStrike" baseline="0" dirty="0"/>
          </a:p>
          <a:p>
            <a:pPr marR="0" lvl="1"/>
            <a:r>
              <a:rPr lang="en-US" b="0" i="0" u="none" strike="noStrike" baseline="0" dirty="0"/>
              <a:t>Manage</a:t>
            </a:r>
          </a:p>
        </p:txBody>
      </p:sp>
    </p:spTree>
    <p:extLst>
      <p:ext uri="{BB962C8B-B14F-4D97-AF65-F5344CB8AC3E}">
        <p14:creationId xmlns:p14="http://schemas.microsoft.com/office/powerpoint/2010/main" val="294702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705220-22C2-66B7-68FA-23206F37A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04A74-B8E4-104F-097A-B9EF9D8D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What is Power BI?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5D1EB-70EB-1C6D-B6B5-38E672FFC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063" y="4856921"/>
            <a:ext cx="9565028" cy="124924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3409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C2F1B-7D06-4201-91D6-71105E298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b="0" i="0" u="none" strike="noStrike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Power BI to the rescue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etting Started with Power BI: Data Analysis Made Easy | AgileThought">
            <a:extLst>
              <a:ext uri="{FF2B5EF4-FFF2-40B4-BE49-F238E27FC236}">
                <a16:creationId xmlns:a16="http://schemas.microsoft.com/office/drawing/2014/main" id="{DB98A6A0-002D-4923-BAB3-9DEECEFCA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404" y="2660287"/>
            <a:ext cx="6490590" cy="36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DE5F3-12B2-4A17-A1FB-8A946B4B8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sz="2000" b="0" i="0" u="none" strike="noStrike" baseline="0">
                <a:solidFill>
                  <a:srgbClr val="FFFFFF"/>
                </a:solidFill>
              </a:rPr>
              <a:t>End to end analytical solution</a:t>
            </a:r>
          </a:p>
          <a:p>
            <a:pPr marR="0" lvl="0"/>
            <a:r>
              <a:rPr lang="en-US" sz="2000" b="0" i="0" u="none" strike="noStrike" baseline="0">
                <a:solidFill>
                  <a:srgbClr val="FFFFFF"/>
                </a:solidFill>
              </a:rPr>
              <a:t>Famous for it visualisations</a:t>
            </a:r>
          </a:p>
          <a:p>
            <a:pPr marR="0" lvl="0"/>
            <a:r>
              <a:rPr lang="en-US" sz="2000" b="0" i="0" u="none" strike="noStrike" baseline="0">
                <a:solidFill>
                  <a:srgbClr val="FFFFFF"/>
                </a:solidFill>
              </a:rPr>
              <a:t>Its much more than that</a:t>
            </a:r>
          </a:p>
        </p:txBody>
      </p:sp>
    </p:spTree>
    <p:extLst>
      <p:ext uri="{BB962C8B-B14F-4D97-AF65-F5344CB8AC3E}">
        <p14:creationId xmlns:p14="http://schemas.microsoft.com/office/powerpoint/2010/main" val="152673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27EF1-C681-443D-B86C-3240501E8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4800" b="0" i="0" u="none" strike="noStrike" baseline="0" dirty="0"/>
              <a:t>Where can I get that data?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34517-2C71-46EE-9C06-244A7EE64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263" y="457200"/>
            <a:ext cx="6007608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sz="2200" b="0" i="0" u="none" strike="noStrike" baseline="0"/>
              <a:t>FPL make their data available</a:t>
            </a:r>
          </a:p>
          <a:p>
            <a:pPr marR="0" lvl="1"/>
            <a:r>
              <a:rPr lang="en-US" sz="2200" b="0" i="0" u="none" strike="noStrike" baseline="0"/>
              <a:t> The FPL Site</a:t>
            </a:r>
          </a:p>
          <a:p>
            <a:pPr marR="0" lvl="1"/>
            <a:r>
              <a:rPr lang="en-US" sz="2200" b="0" i="0" u="none" strike="noStrike" baseline="0"/>
              <a:t> The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9992A-96B9-4C01-B253-47AC1B160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" y="2665971"/>
            <a:ext cx="5468112" cy="3485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3714A-96E4-41B8-B56A-9D8377AD6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96" y="2706982"/>
            <a:ext cx="5468112" cy="34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6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32FD50D0-1315-48C4-BB87-7646B049A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CA83E95F-11F0-4EF3-B911-EC4A265F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5" name="Freeform 44">
              <a:extLst>
                <a:ext uri="{FF2B5EF4-FFF2-40B4-BE49-F238E27FC236}">
                  <a16:creationId xmlns:a16="http://schemas.microsoft.com/office/drawing/2014/main" id="{4A5621C8-F0D7-4928-9BC5-B15B318AF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3F55EE6D-8E4E-47F0-B7BC-D45AECE43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C2EC5D6B-2D05-4DDF-9E09-8814EA492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F7890FC4-3706-4665-B92A-D37982414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5B29EAEC-4EE8-4823-BBB4-9012708C8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7C341C3-93D8-4961-B96A-7D291DF0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4000" b="0" i="0" u="none" strike="noStrike" baseline="0">
                <a:solidFill>
                  <a:srgbClr val="FFFFFF"/>
                </a:solidFill>
              </a:rPr>
              <a:t>Prepare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212FE-9584-4B2E-B0B4-97E5A7830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4904" y="2543175"/>
            <a:ext cx="3385635" cy="33638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sz="2000" b="0" i="0" u="none" strike="noStrike" baseline="0"/>
              <a:t>Soucres you can connect to too</a:t>
            </a:r>
          </a:p>
          <a:p>
            <a:pPr marR="0" lvl="0"/>
            <a:r>
              <a:rPr lang="en-US" sz="2000" b="0" i="0" u="none" strike="noStrike" baseline="0"/>
              <a:t>API</a:t>
            </a:r>
          </a:p>
          <a:p>
            <a:pPr marR="0" lvl="0"/>
            <a:r>
              <a:rPr lang="en-US" sz="2000" b="0" i="0" u="none" strike="noStrike" baseline="0"/>
              <a:t>PowerShell</a:t>
            </a:r>
          </a:p>
          <a:p>
            <a:pPr marR="0" lvl="0"/>
            <a:r>
              <a:rPr lang="en-US" sz="2000" b="0" i="0" u="none" strike="noStrike" baseline="0"/>
              <a:t>Clean up the data – get the correct data types</a:t>
            </a:r>
          </a:p>
        </p:txBody>
      </p:sp>
      <p:pic>
        <p:nvPicPr>
          <p:cNvPr id="5" name="Picture 4" descr="Power BI Data Soucrses">
            <a:extLst>
              <a:ext uri="{FF2B5EF4-FFF2-40B4-BE49-F238E27FC236}">
                <a16:creationId xmlns:a16="http://schemas.microsoft.com/office/drawing/2014/main" id="{65FE4374-EAD1-47B7-B2D0-852DF391B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766" y="2494450"/>
            <a:ext cx="1446118" cy="3412571"/>
          </a:xfrm>
          <a:prstGeom prst="rect">
            <a:avLst/>
          </a:prstGeom>
        </p:spPr>
      </p:pic>
      <p:pic>
        <p:nvPicPr>
          <p:cNvPr id="7" name="Picture 6" descr="More Power BI Data Sources">
            <a:extLst>
              <a:ext uri="{FF2B5EF4-FFF2-40B4-BE49-F238E27FC236}">
                <a16:creationId xmlns:a16="http://schemas.microsoft.com/office/drawing/2014/main" id="{FFF08777-17B3-4618-89BF-DE3AECB2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032" y="2732193"/>
            <a:ext cx="2657430" cy="292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3B4C67-CE04-412B-8240-3C3D0065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4000" b="0" i="0" u="none" strike="noStrike" baseline="0">
                <a:solidFill>
                  <a:srgbClr val="FFFFFF"/>
                </a:solidFill>
              </a:rPr>
              <a:t>Build 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3154-5372-4712-98A1-CD22832F6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sz="2400" b="0" i="0" u="none" strike="noStrike" baseline="0" dirty="0"/>
              <a:t>Power BI can make use of star schema</a:t>
            </a:r>
          </a:p>
          <a:p>
            <a:pPr marR="0" lvl="0"/>
            <a:r>
              <a:rPr lang="en-US" sz="2400" b="0" i="0" u="none" strike="noStrike" baseline="0" dirty="0"/>
              <a:t>Power BI didn’t invent  the star schema</a:t>
            </a:r>
          </a:p>
          <a:p>
            <a:pPr marR="0" lvl="0"/>
            <a:r>
              <a:rPr lang="en-US" sz="2400" b="0" i="0" u="none" strike="noStrike" baseline="0" dirty="0"/>
              <a:t>Star Schema can be useful</a:t>
            </a:r>
          </a:p>
          <a:p>
            <a:pPr marR="0" lvl="1"/>
            <a:r>
              <a:rPr lang="en-US" b="0" i="0" u="none" strike="noStrike" baseline="0" dirty="0"/>
              <a:t>Fact table</a:t>
            </a:r>
          </a:p>
          <a:p>
            <a:pPr marR="0" lvl="1"/>
            <a:r>
              <a:rPr lang="en-US" b="0" i="0" u="none" strike="noStrike" baseline="0" dirty="0"/>
              <a:t>Dimension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6B23A-1A43-4242-BAD2-2BFDB1D82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69" r="10589" b="-1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8C45D9-3D33-40DB-91FC-940F76CE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4800" b="0" i="0" u="none" strike="noStrike" baseline="0"/>
              <a:t>Visualize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E4711-790E-42E7-90C1-DEB7989EA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263" y="457200"/>
            <a:ext cx="6007608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sz="2200" b="0" i="0" u="none" strike="noStrike" baseline="0"/>
              <a:t>High Value Players – Scatter Plot</a:t>
            </a:r>
          </a:p>
          <a:p>
            <a:pPr marR="0" lvl="0"/>
            <a:r>
              <a:rPr lang="en-US" sz="2200" b="0" i="0" u="none" strike="noStrike" baseline="0"/>
              <a:t>Allow users to interact – Slicers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53BB23-0860-451E-81D4-7AF98E8F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" y="2884696"/>
            <a:ext cx="5468112" cy="3048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E3C637-97D4-4063-BC35-E3385941F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5" r="21915" b="1"/>
          <a:stretch/>
        </p:blipFill>
        <p:spPr>
          <a:xfrm>
            <a:off x="6509489" y="2569464"/>
            <a:ext cx="4958125" cy="36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9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943B3-5B88-4780-8C90-B945EDA7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sz="54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62446-603F-4522-9633-1EE94FA33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 lvl="0"/>
            <a:r>
              <a:rPr lang="en-US" sz="2200" b="0" i="0" u="none" strike="noStrike" baseline="0"/>
              <a:t>What makes a winning team</a:t>
            </a:r>
          </a:p>
          <a:p>
            <a:pPr marR="0" lvl="0"/>
            <a:r>
              <a:rPr lang="en-US" sz="2200" b="0" i="0" u="none" strike="noStrike" baseline="0"/>
              <a:t>AI Features</a:t>
            </a:r>
          </a:p>
          <a:p>
            <a:pPr marR="0" lvl="0"/>
            <a:r>
              <a:rPr lang="en-US" sz="2200" b="0" i="0" u="none" strike="noStrike" baseline="0"/>
              <a:t>FPL – Magic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887FA-680D-4D05-9A49-0265E0E8F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556367"/>
            <a:ext cx="6903720" cy="37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2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nt, graphics, logo, graphic design&#10;&#10;Description automatically generated">
            <a:extLst>
              <a:ext uri="{FF2B5EF4-FFF2-40B4-BE49-F238E27FC236}">
                <a16:creationId xmlns:a16="http://schemas.microsoft.com/office/drawing/2014/main" id="{BE096576-79A5-A234-87AA-BC6EFBEE7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9" y="3291744"/>
            <a:ext cx="2217840" cy="50272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C019FCA5-07A1-F38F-7BF5-4C8035F33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177" y="3328686"/>
            <a:ext cx="2031883" cy="432716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295D8195-172C-19B6-7A31-0C1643F88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05" y="4576840"/>
            <a:ext cx="1227185" cy="32350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79E26E34-4F2B-7030-8F0B-BEDC06FEB3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79" y="5364060"/>
            <a:ext cx="1242480" cy="1242480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8E5AA3CA-D6F7-5B32-6A0D-8049C08E74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443" y="5831120"/>
            <a:ext cx="1454387" cy="347690"/>
          </a:xfrm>
          <a:prstGeom prst="rect">
            <a:avLst/>
          </a:prstGeom>
        </p:spPr>
      </p:pic>
      <p:pic>
        <p:nvPicPr>
          <p:cNvPr id="13" name="Picture 12" descr="A picture containing graphics, font, logo, text&#10;&#10;Description automatically generated">
            <a:extLst>
              <a:ext uri="{FF2B5EF4-FFF2-40B4-BE49-F238E27FC236}">
                <a16:creationId xmlns:a16="http://schemas.microsoft.com/office/drawing/2014/main" id="{AC700FDA-7FCD-242F-6D03-A9750FCE3C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877" y="2976175"/>
            <a:ext cx="1647281" cy="915156"/>
          </a:xfrm>
          <a:prstGeom prst="rect">
            <a:avLst/>
          </a:prstGeom>
        </p:spPr>
      </p:pic>
      <p:pic>
        <p:nvPicPr>
          <p:cNvPr id="15" name="Picture 14" descr="A picture containing text, graphics, graphic design, logo&#10;&#10;Description automatically generated">
            <a:extLst>
              <a:ext uri="{FF2B5EF4-FFF2-40B4-BE49-F238E27FC236}">
                <a16:creationId xmlns:a16="http://schemas.microsoft.com/office/drawing/2014/main" id="{4A926ED5-4C8A-A269-6D52-FEE8BBF7D3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16" y="2522613"/>
            <a:ext cx="2733422" cy="1822281"/>
          </a:xfrm>
          <a:prstGeom prst="rect">
            <a:avLst/>
          </a:prstGeom>
        </p:spPr>
      </p:pic>
      <p:pic>
        <p:nvPicPr>
          <p:cNvPr id="17" name="Picture 16" descr="A picture containing graphics, colorfulness, screenshot, design&#10;&#10;Description automatically generated">
            <a:extLst>
              <a:ext uri="{FF2B5EF4-FFF2-40B4-BE49-F238E27FC236}">
                <a16:creationId xmlns:a16="http://schemas.microsoft.com/office/drawing/2014/main" id="{663534F0-7A73-B5C0-1A67-3ED5C3EA4B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86" y="548108"/>
            <a:ext cx="1435726" cy="830029"/>
          </a:xfrm>
          <a:prstGeom prst="rect">
            <a:avLst/>
          </a:prstGeom>
        </p:spPr>
      </p:pic>
      <p:pic>
        <p:nvPicPr>
          <p:cNvPr id="18" name="Picture 17" descr="A picture containing graphics, colorfulness, screenshot, design&#10;&#10;Description automatically generated">
            <a:extLst>
              <a:ext uri="{FF2B5EF4-FFF2-40B4-BE49-F238E27FC236}">
                <a16:creationId xmlns:a16="http://schemas.microsoft.com/office/drawing/2014/main" id="{524260F0-7605-BF29-993E-6E13DD745A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767" y="548107"/>
            <a:ext cx="1435726" cy="8300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21A6CC-9185-E6EF-1A7D-D720FA56E56E}"/>
              </a:ext>
            </a:extLst>
          </p:cNvPr>
          <p:cNvSpPr txBox="1"/>
          <p:nvPr/>
        </p:nvSpPr>
        <p:spPr>
          <a:xfrm>
            <a:off x="0" y="609180"/>
            <a:ext cx="1219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SQL Saturday New York City 2023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F1D535-4918-3AA1-7323-4317B39E28EA}"/>
              </a:ext>
            </a:extLst>
          </p:cNvPr>
          <p:cNvSpPr txBox="1"/>
          <p:nvPr/>
        </p:nvSpPr>
        <p:spPr>
          <a:xfrm>
            <a:off x="0" y="1639467"/>
            <a:ext cx="12191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Thanks to the sponsors and </a:t>
            </a:r>
            <a:r>
              <a:rPr lang="en-US" sz="4000" dirty="0" err="1"/>
              <a:t>organisers</a:t>
            </a:r>
            <a:endParaRPr lang="en-US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FD7EA0-3F4B-3083-E742-15A5B8A6E3E2}"/>
              </a:ext>
            </a:extLst>
          </p:cNvPr>
          <p:cNvSpPr txBox="1"/>
          <p:nvPr/>
        </p:nvSpPr>
        <p:spPr>
          <a:xfrm>
            <a:off x="-1032" y="2661324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Platinum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F352B-13FD-5C83-27ED-05CF7821A5C7}"/>
              </a:ext>
            </a:extLst>
          </p:cNvPr>
          <p:cNvSpPr txBox="1"/>
          <p:nvPr/>
        </p:nvSpPr>
        <p:spPr>
          <a:xfrm>
            <a:off x="1" y="390945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Gold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A87FEE-831A-BDBA-9EE2-A0855309B3ED}"/>
              </a:ext>
            </a:extLst>
          </p:cNvPr>
          <p:cNvSpPr txBox="1"/>
          <p:nvPr/>
        </p:nvSpPr>
        <p:spPr>
          <a:xfrm>
            <a:off x="0" y="516797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Bronze</a:t>
            </a:r>
          </a:p>
        </p:txBody>
      </p:sp>
    </p:spTree>
    <p:extLst>
      <p:ext uri="{BB962C8B-B14F-4D97-AF65-F5344CB8AC3E}">
        <p14:creationId xmlns:p14="http://schemas.microsoft.com/office/powerpoint/2010/main" val="779049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D7CC1-134F-431C-9C7B-3A7CE7F6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algn="r"/>
            <a:r>
              <a:rPr lang="en-US" sz="2400" b="0" i="0" u="none" strike="noStrik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Manage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F405E-9576-4CA2-A53A-2A3D97275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42" y="695203"/>
            <a:ext cx="10595911" cy="3178774"/>
          </a:xfrm>
          <a:prstGeom prst="rect">
            <a:avLst/>
          </a:prstGeom>
        </p:spPr>
      </p:pic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3E248-BCB6-41E2-9DB7-09A2BA5F8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8784" y="4824249"/>
            <a:ext cx="6673136" cy="1461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sz="1800" b="0" i="0" u="none" strike="noStrike" baseline="0" dirty="0">
                <a:solidFill>
                  <a:schemeClr val="bg1"/>
                </a:solidFill>
              </a:rPr>
              <a:t>Workspaces</a:t>
            </a:r>
          </a:p>
          <a:p>
            <a:pPr marR="0" lvl="0"/>
            <a:r>
              <a:rPr lang="en-US" sz="1800" b="0" i="0" u="none" strike="noStrike" baseline="0" dirty="0">
                <a:solidFill>
                  <a:schemeClr val="bg1"/>
                </a:solidFill>
              </a:rPr>
              <a:t>Embed Power BI into a webpage</a:t>
            </a:r>
          </a:p>
        </p:txBody>
      </p:sp>
    </p:spTree>
    <p:extLst>
      <p:ext uri="{BB962C8B-B14F-4D97-AF65-F5344CB8AC3E}">
        <p14:creationId xmlns:p14="http://schemas.microsoft.com/office/powerpoint/2010/main" val="96358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AEBFA-62C0-4E68-9902-BCB625FD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7" name="Graphic 6" descr="Play">
            <a:extLst>
              <a:ext uri="{FF2B5EF4-FFF2-40B4-BE49-F238E27FC236}">
                <a16:creationId xmlns:a16="http://schemas.microsoft.com/office/drawing/2014/main" id="{5B8EC778-F5C0-4E48-B1A7-D5B17D3C7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4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70A247-9543-4378-AEFA-C6895AF04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4000" b="0" i="0" u="none" strike="noStrike" kern="1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Try it for your self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E6854820-CB81-4E8C-95A5-95ED9806AC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697722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466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E43E2-A22D-3915-E9B2-AAB9F6AD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Season 2021/2022</a:t>
            </a:r>
          </a:p>
        </p:txBody>
      </p:sp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3F8136D7-B4A5-3DD0-D964-FAFCA58D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89" y="1863801"/>
            <a:ext cx="10267621" cy="444074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274AA-A2F7-D7EB-3CBA-47E596945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9547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3B8F1-DB78-4547-6B3D-2312D392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SQL Family and Power BI Fun and Games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E99DF-CF0C-7A0C-F445-8C8775E36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6619" y="547815"/>
            <a:ext cx="5178960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21042-4EFE-A38D-6828-732B0AB9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501277"/>
            <a:ext cx="5167185" cy="3552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67F6D5-1B02-53A3-DA6D-565E7D93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94" y="2720883"/>
            <a:ext cx="5167185" cy="311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0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769D-21E1-1ECB-73DE-40655406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SQL Family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AA341-3867-B883-63D2-46A7ED046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Week by Week analysis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FAAF6982-F3CB-D9D3-5E81-66F9398BD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489" y="1863801"/>
            <a:ext cx="7591020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87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9DA99-E6A2-A32E-AC8B-26DC64832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SQL Family Snake Chart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2A35E9E-ED0A-FE12-855B-4A72A4155E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55251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7D272-7C84-4CB1-B6FE-94D7FF4F3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2800" b="0" i="0" u="none" strike="noStrike" baseline="0"/>
              <a:t>You might even win the league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1BD5A-C7B1-4D9C-95AD-663423B02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2359152"/>
            <a:ext cx="4056530" cy="3429000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sz="1800" b="0" i="0" u="none" strike="noStrike" baseline="0" dirty="0"/>
              <a:t>Can’t promise that</a:t>
            </a:r>
          </a:p>
          <a:p>
            <a:pPr marR="0" lvl="0"/>
            <a:r>
              <a:rPr lang="en-US" sz="1800" b="0" i="0" u="none" strike="noStrike" baseline="0" dirty="0"/>
              <a:t>Berry had her best season ever</a:t>
            </a:r>
          </a:p>
          <a:p>
            <a:pPr marR="0" lvl="0"/>
            <a:r>
              <a:rPr lang="en-US" sz="1800" dirty="0"/>
              <a:t>Top 3</a:t>
            </a:r>
            <a:r>
              <a:rPr lang="en-US" sz="1800"/>
              <a:t>% globally</a:t>
            </a:r>
            <a:endParaRPr lang="en-US" sz="1800" b="0" i="0" u="none" strike="noStrike" baseline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F1EE53-13B2-4E45-57FD-55F48E35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639" y="566928"/>
            <a:ext cx="1641799" cy="2338913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ACD975B-CD1F-44D7-870B-70642F89C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365" y="764563"/>
            <a:ext cx="2873668" cy="193972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204F689-8B19-4161-ED9F-0681D78B3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705" y="3904402"/>
            <a:ext cx="5989328" cy="146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6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9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E8417-B197-4897-BBEC-00C652326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54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Follow us on YouTube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E2929-2971-4524-8D86-0AE780A88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50290"/>
            <a:ext cx="6894576" cy="327492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72677-81F6-453E-AA52-A5246FD16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4296" y="4798577"/>
            <a:ext cx="6894576" cy="142848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R="0" lvl="0"/>
            <a:r>
              <a:rPr lang="en-US" sz="2200" b="0" i="0" u="none" strike="noStrike" baseline="0" dirty="0"/>
              <a:t>Keep up with our progress</a:t>
            </a:r>
          </a:p>
          <a:p>
            <a:pPr marR="0" lvl="0"/>
            <a:r>
              <a:rPr lang="en-US" sz="2200" b="0" i="0" u="none" strike="noStrike" baseline="0" dirty="0"/>
              <a:t>Keep up with the PHIT Podcast</a:t>
            </a:r>
          </a:p>
          <a:p>
            <a:pPr marR="0" lvl="0"/>
            <a:r>
              <a:rPr lang="en-US" sz="2200" b="0" i="0" u="none" strike="noStrike" baseline="0" dirty="0"/>
              <a:t>Look out for our free Power BI Training</a:t>
            </a:r>
          </a:p>
          <a:p>
            <a:pPr marR="0" lvl="0"/>
            <a:r>
              <a:rPr lang="en-GB" sz="2200" b="0" i="0" u="none" strike="noStrike" baseline="0" dirty="0"/>
              <a:t>Code to join this league: </a:t>
            </a:r>
            <a:r>
              <a:rPr lang="en-GB" sz="2200" b="0" i="0" u="none" strike="noStrike" baseline="0" dirty="0" err="1"/>
              <a:t>apdxnm</a:t>
            </a:r>
            <a:endParaRPr lang="en-US" sz="22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247722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B1EEF-E766-47A5-B01A-E3C1B201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D5DC618E-A654-4946-90E5-ECFD0E675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5" descr="Hand placing stars">
            <a:extLst>
              <a:ext uri="{FF2B5EF4-FFF2-40B4-BE49-F238E27FC236}">
                <a16:creationId xmlns:a16="http://schemas.microsoft.com/office/drawing/2014/main" id="{784EA283-F2D8-36D0-F4C6-D3470B70B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3" r="7833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95447-69EC-06A3-6B02-882142DBE1FE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Session Feedback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406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CEF0E7-4E03-4A8F-FC92-E355235A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GB" sz="3200">
                <a:solidFill>
                  <a:schemeClr val="bg1"/>
                </a:solidFill>
              </a:rPr>
              <a:t>Not gambling advice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FD33575-7ECA-5304-8209-6735D6448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0" y="1597390"/>
            <a:ext cx="9334500" cy="870305"/>
          </a:xfrm>
        </p:spPr>
        <p:txBody>
          <a:bodyPr>
            <a:normAutofit/>
          </a:bodyPr>
          <a:lstStyle/>
          <a:p>
            <a:pPr algn="ctr"/>
            <a:endParaRPr lang="en-US" sz="1600"/>
          </a:p>
        </p:txBody>
      </p:sp>
      <p:pic>
        <p:nvPicPr>
          <p:cNvPr id="7" name="Content Placeholder 6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D83829F1-B6F7-FC2E-0CEB-0CF0144B5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75803"/>
            <a:ext cx="10515600" cy="18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2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5026" y="534248"/>
            <a:ext cx="4888306" cy="1325563"/>
          </a:xfrm>
        </p:spPr>
        <p:txBody>
          <a:bodyPr>
            <a:normAutofit/>
          </a:bodyPr>
          <a:lstStyle/>
          <a:p>
            <a:r>
              <a:rPr lang="en-GB">
                <a:latin typeface="Calibri Light" panose="020F0302020204030204" pitchFamily="34" charset="0"/>
              </a:rPr>
              <a:t>About me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B5809B1F-0726-44C0-B0A1-7FCE2A12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2560321" y="4232366"/>
            <a:ext cx="5610120" cy="2625634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6EE9A0B-C601-4E3F-8541-29CA20DE1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5904411" cy="4406393"/>
          </a:xfrm>
          <a:custGeom>
            <a:avLst/>
            <a:gdLst>
              <a:gd name="connsiteX0" fmla="*/ 2562355 w 6855833"/>
              <a:gd name="connsiteY0" fmla="*/ 0 h 5116428"/>
              <a:gd name="connsiteX1" fmla="*/ 6855833 w 6855833"/>
              <a:gd name="connsiteY1" fmla="*/ 4293479 h 5116428"/>
              <a:gd name="connsiteX2" fmla="*/ 6833667 w 6855833"/>
              <a:gd name="connsiteY2" fmla="*/ 4732462 h 5116428"/>
              <a:gd name="connsiteX3" fmla="*/ 6775067 w 6855833"/>
              <a:gd name="connsiteY3" fmla="*/ 5116428 h 5116428"/>
              <a:gd name="connsiteX4" fmla="*/ 0 w 6855833"/>
              <a:gd name="connsiteY4" fmla="*/ 5116428 h 5116428"/>
              <a:gd name="connsiteX5" fmla="*/ 0 w 6855833"/>
              <a:gd name="connsiteY5" fmla="*/ 854273 h 5116428"/>
              <a:gd name="connsiteX6" fmla="*/ 161831 w 6855833"/>
              <a:gd name="connsiteY6" fmla="*/ 733259 h 5116428"/>
              <a:gd name="connsiteX7" fmla="*/ 2562355 w 6855833"/>
              <a:gd name="connsiteY7" fmla="*/ 0 h 511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833" h="5116428">
                <a:moveTo>
                  <a:pt x="2562355" y="0"/>
                </a:moveTo>
                <a:cubicBezTo>
                  <a:pt x="4933578" y="0"/>
                  <a:pt x="6855833" y="1922255"/>
                  <a:pt x="6855833" y="4293479"/>
                </a:cubicBezTo>
                <a:cubicBezTo>
                  <a:pt x="6855833" y="4441680"/>
                  <a:pt x="6848324" y="4588128"/>
                  <a:pt x="6833667" y="4732462"/>
                </a:cubicBezTo>
                <a:lnTo>
                  <a:pt x="6775067" y="5116428"/>
                </a:lnTo>
                <a:lnTo>
                  <a:pt x="0" y="5116428"/>
                </a:lnTo>
                <a:lnTo>
                  <a:pt x="0" y="854273"/>
                </a:lnTo>
                <a:lnTo>
                  <a:pt x="161831" y="733259"/>
                </a:lnTo>
                <a:cubicBezTo>
                  <a:pt x="847074" y="270317"/>
                  <a:pt x="1673147" y="0"/>
                  <a:pt x="2562355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AE515-B5E7-4677-9E1A-06CD12AC3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5681097" cy="4151910"/>
          </a:xfrm>
          <a:custGeom>
            <a:avLst/>
            <a:gdLst/>
            <a:ahLst/>
            <a:cxnLst/>
            <a:rect l="l" t="t" r="r" b="b"/>
            <a:pathLst>
              <a:path w="5681097" h="4151920">
                <a:moveTo>
                  <a:pt x="0" y="0"/>
                </a:moveTo>
                <a:lnTo>
                  <a:pt x="5611423" y="0"/>
                </a:lnTo>
                <a:lnTo>
                  <a:pt x="5663241" y="339527"/>
                </a:lnTo>
                <a:cubicBezTo>
                  <a:pt x="5675049" y="455800"/>
                  <a:pt x="5681097" y="573775"/>
                  <a:pt x="5681097" y="693164"/>
                </a:cubicBezTo>
                <a:cubicBezTo>
                  <a:pt x="5681097" y="2603383"/>
                  <a:pt x="4132560" y="4151920"/>
                  <a:pt x="2222343" y="4151920"/>
                </a:cubicBezTo>
                <a:cubicBezTo>
                  <a:pt x="1386622" y="4151920"/>
                  <a:pt x="620129" y="3855520"/>
                  <a:pt x="22252" y="3362108"/>
                </a:cubicBezTo>
                <a:lnTo>
                  <a:pt x="0" y="3341884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9142" y="2009941"/>
            <a:ext cx="4884189" cy="2438869"/>
          </a:xfrm>
        </p:spPr>
        <p:txBody>
          <a:bodyPr anchor="t">
            <a:normAutofit/>
          </a:bodyPr>
          <a:lstStyle/>
          <a:p>
            <a:r>
              <a:rPr lang="en-GB" sz="1700">
                <a:latin typeface="Calibri Light" panose="020F0302020204030204" pitchFamily="34" charset="0"/>
              </a:rPr>
              <a:t>Gethyn Ellis</a:t>
            </a:r>
          </a:p>
          <a:p>
            <a:r>
              <a:rPr lang="en-GB" sz="1700">
                <a:latin typeface="Calibri Light" panose="020F0302020204030204" pitchFamily="34" charset="0"/>
              </a:rPr>
              <a:t>Microsoft, Azure, Power Platform Trainer</a:t>
            </a:r>
          </a:p>
          <a:p>
            <a:r>
              <a:rPr lang="en-GB" sz="1700">
                <a:latin typeface="Calibri Light" panose="020F0302020204030204" pitchFamily="34" charset="0"/>
              </a:rPr>
              <a:t>www.gethynellis.com</a:t>
            </a:r>
          </a:p>
          <a:p>
            <a:r>
              <a:rPr lang="en-GB" sz="1700">
                <a:latin typeface="Calibri Light" panose="020F0302020204030204" pitchFamily="34" charset="0"/>
                <a:hlinkClick r:id="rId4"/>
              </a:rPr>
              <a:t>gethyn@gethynellis.com</a:t>
            </a:r>
            <a:endParaRPr lang="en-GB" sz="1700">
              <a:latin typeface="Calibri Light" panose="020F0302020204030204" pitchFamily="34" charset="0"/>
            </a:endParaRPr>
          </a:p>
          <a:p>
            <a:r>
              <a:rPr lang="en-GB" sz="1700">
                <a:latin typeface="Calibri Light" panose="020F0302020204030204" pitchFamily="34" charset="0"/>
              </a:rPr>
              <a:t>Twitter: @gethyn_ellis</a:t>
            </a:r>
          </a:p>
          <a:p>
            <a:r>
              <a:rPr lang="en-GB" sz="1700">
                <a:latin typeface="Calibri Light" panose="020F0302020204030204" pitchFamily="34" charset="0"/>
              </a:rPr>
              <a:t>LinkedIn: </a:t>
            </a:r>
            <a:r>
              <a:rPr lang="en-GB" sz="1700">
                <a:latin typeface="Calibri Light" panose="020F0302020204030204" pitchFamily="34" charset="0"/>
                <a:hlinkClick r:id="rId5"/>
              </a:rPr>
              <a:t>https://www.linkedin.com/in/gethynellis/</a:t>
            </a:r>
            <a:endParaRPr lang="en-GB" sz="1700">
              <a:latin typeface="Calibri Light" panose="020F0302020204030204" pitchFamily="34" charset="0"/>
            </a:endParaRPr>
          </a:p>
          <a:p>
            <a:endParaRPr lang="en-GB" sz="1700">
              <a:latin typeface="Calibri Light" panose="020F0302020204030204" pitchFamily="34" charset="0"/>
              <a:ea typeface="+mj-ea"/>
              <a:cs typeface="+mj-cs"/>
            </a:endParaRPr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A0165E0A-36A7-15D6-9688-1E8E1552A0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5874" y="4448810"/>
            <a:ext cx="5148922" cy="2409190"/>
          </a:xfrm>
          <a:custGeom>
            <a:avLst/>
            <a:gdLst/>
            <a:ahLst/>
            <a:cxnLst/>
            <a:rect l="l" t="t" r="r" b="b"/>
            <a:pathLst>
              <a:path w="5148922" h="2409190">
                <a:moveTo>
                  <a:pt x="2574461" y="0"/>
                </a:moveTo>
                <a:cubicBezTo>
                  <a:pt x="3911983" y="0"/>
                  <a:pt x="5012087" y="1016507"/>
                  <a:pt x="5144375" y="2319127"/>
                </a:cubicBezTo>
                <a:lnTo>
                  <a:pt x="5148922" y="2409190"/>
                </a:lnTo>
                <a:lnTo>
                  <a:pt x="0" y="2409190"/>
                </a:lnTo>
                <a:lnTo>
                  <a:pt x="4548" y="2319127"/>
                </a:lnTo>
                <a:cubicBezTo>
                  <a:pt x="136837" y="1016507"/>
                  <a:pt x="1236939" y="0"/>
                  <a:pt x="257446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0568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39EA5-6B37-62FE-3A31-973EB7273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What is Fantasy Football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4A45-EB8B-D0C3-8459-41D12752E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r>
              <a:rPr lang="en-GB" sz="2400"/>
              <a:t>Pick a Squad</a:t>
            </a:r>
          </a:p>
          <a:p>
            <a:r>
              <a:rPr lang="en-GB" sz="2400"/>
              <a:t>Stick to a budget</a:t>
            </a:r>
          </a:p>
          <a:p>
            <a:r>
              <a:rPr lang="en-GB" sz="2400"/>
              <a:t>Manage your squad</a:t>
            </a:r>
          </a:p>
          <a:p>
            <a:pPr lvl="1"/>
            <a:r>
              <a:rPr lang="en-GB" dirty="0"/>
              <a:t>Transfers</a:t>
            </a:r>
          </a:p>
          <a:p>
            <a:r>
              <a:rPr lang="en-GB" sz="2400"/>
              <a:t>Scoring</a:t>
            </a:r>
          </a:p>
        </p:txBody>
      </p:sp>
    </p:spTree>
    <p:extLst>
      <p:ext uri="{BB962C8B-B14F-4D97-AF65-F5344CB8AC3E}">
        <p14:creationId xmlns:p14="http://schemas.microsoft.com/office/powerpoint/2010/main" val="2853483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86F1E-A052-4452-8C03-7AFE4018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030286"/>
            <a:ext cx="4153626" cy="2174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>
              <a:spcAft>
                <a:spcPts val="0"/>
              </a:spcAft>
            </a:pPr>
            <a:r>
              <a:rPr lang="en-US" sz="480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What are we going to talk about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AE03E-CCF5-4699-8275-DC8935C70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290" y="3428999"/>
            <a:ext cx="4075054" cy="27412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US" sz="1700">
                <a:solidFill>
                  <a:schemeClr val="bg1"/>
                </a:solidFill>
                <a:effectLst/>
              </a:rPr>
              <a:t>If you’re new to Power BI or just curious, about what I am going to talk about then this session is for you. We will talk about</a:t>
            </a:r>
          </a:p>
          <a:p>
            <a:pPr marL="457200" lvl="1">
              <a:spcBef>
                <a:spcPts val="0"/>
              </a:spcBef>
            </a:pPr>
            <a:r>
              <a:rPr lang="en-US" sz="1700">
                <a:solidFill>
                  <a:schemeClr val="bg1"/>
                </a:solidFill>
                <a:effectLst/>
              </a:rPr>
              <a:t>Data sources</a:t>
            </a:r>
          </a:p>
          <a:p>
            <a:pPr marL="457200" lvl="1">
              <a:spcBef>
                <a:spcPts val="0"/>
              </a:spcBef>
            </a:pPr>
            <a:r>
              <a:rPr lang="en-US" sz="1700">
                <a:solidFill>
                  <a:schemeClr val="bg1"/>
                </a:solidFill>
                <a:effectLst/>
              </a:rPr>
              <a:t>Loading into Power BI</a:t>
            </a:r>
          </a:p>
          <a:p>
            <a:pPr marL="457200" lvl="1">
              <a:spcBef>
                <a:spcPts val="0"/>
              </a:spcBef>
            </a:pPr>
            <a:r>
              <a:rPr lang="en-US" sz="1700">
                <a:solidFill>
                  <a:schemeClr val="bg1"/>
                </a:solidFill>
                <a:effectLst/>
              </a:rPr>
              <a:t>Cleaning and transforming the data</a:t>
            </a:r>
          </a:p>
          <a:p>
            <a:pPr marL="457200" lvl="1">
              <a:spcBef>
                <a:spcPts val="0"/>
              </a:spcBef>
            </a:pPr>
            <a:r>
              <a:rPr lang="en-US" sz="1700">
                <a:solidFill>
                  <a:schemeClr val="bg1"/>
                </a:solidFill>
                <a:effectLst/>
              </a:rPr>
              <a:t>Modelling the data</a:t>
            </a:r>
          </a:p>
          <a:p>
            <a:pPr marL="457200" lvl="1">
              <a:spcBef>
                <a:spcPts val="0"/>
              </a:spcBef>
            </a:pPr>
            <a:r>
              <a:rPr lang="en-US" sz="1700">
                <a:solidFill>
                  <a:schemeClr val="bg1"/>
                </a:solidFill>
                <a:effectLst/>
              </a:rPr>
              <a:t>Adding some measures</a:t>
            </a:r>
          </a:p>
          <a:p>
            <a:pPr marL="457200" lvl="1">
              <a:spcBef>
                <a:spcPts val="0"/>
              </a:spcBef>
            </a:pPr>
            <a:r>
              <a:rPr lang="en-US" sz="1700">
                <a:solidFill>
                  <a:schemeClr val="bg1"/>
                </a:solidFill>
                <a:effectLst/>
              </a:rPr>
              <a:t>Creating great visuals to show which players should be in our team and those that shouldn’t</a:t>
            </a:r>
          </a:p>
          <a:p>
            <a:endParaRPr lang="en-US" sz="17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C2A76-CC61-46A0-A81D-29FA914EB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73" b="7794"/>
          <a:stretch/>
        </p:blipFill>
        <p:spPr>
          <a:xfrm>
            <a:off x="6643856" y="2008094"/>
            <a:ext cx="5051320" cy="284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7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47D71E-4DBC-471D-8CAC-91A5B33BC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296537"/>
            <a:ext cx="4220967" cy="1907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sz="4800" b="0" i="0" u="none" strike="noStrike" baseline="0">
                <a:solidFill>
                  <a:schemeClr val="bg1"/>
                </a:solidFill>
              </a:rPr>
              <a:t>Terrible Fantasy Football Results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8851888-3738-4084-8F7D-8AB19B476D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" r="-1" b="-1"/>
          <a:stretch/>
        </p:blipFill>
        <p:spPr>
          <a:xfrm>
            <a:off x="6575222" y="994184"/>
            <a:ext cx="4849488" cy="21716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0B3A0-75C3-4998-AA96-7E92FE7A7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290" y="3428999"/>
            <a:ext cx="4075054" cy="27412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 lvl="0"/>
            <a:r>
              <a:rPr lang="en-US" sz="2000" b="0" i="0" u="none" strike="noStrike" baseline="0">
                <a:solidFill>
                  <a:schemeClr val="bg1"/>
                </a:solidFill>
              </a:rPr>
              <a:t>Berry hasn’t been very successful in previous seasons</a:t>
            </a:r>
          </a:p>
          <a:p>
            <a:pPr marR="0" lvl="1"/>
            <a:r>
              <a:rPr lang="en-US" sz="2000" b="0" i="0" u="none" strike="noStrike" baseline="0">
                <a:solidFill>
                  <a:schemeClr val="bg1"/>
                </a:solidFill>
              </a:rPr>
              <a:t>Picks her team on a hunch</a:t>
            </a:r>
          </a:p>
          <a:p>
            <a:pPr marR="0" lvl="1"/>
            <a:r>
              <a:rPr lang="en-US" sz="2000" b="0" i="0" u="none" strike="noStrike" baseline="0">
                <a:solidFill>
                  <a:schemeClr val="bg1"/>
                </a:solidFill>
              </a:rPr>
              <a:t>Her hunch is often wrong</a:t>
            </a:r>
          </a:p>
          <a:p>
            <a:pPr marR="0" lvl="1"/>
            <a:r>
              <a:rPr lang="en-US" sz="2000" b="0" i="0" u="none" strike="noStrike" baseline="0">
                <a:solidFill>
                  <a:schemeClr val="bg1"/>
                </a:solidFill>
              </a:rPr>
              <a:t>She’s not on her own</a:t>
            </a:r>
          </a:p>
        </p:txBody>
      </p:sp>
      <p:pic>
        <p:nvPicPr>
          <p:cNvPr id="3074" name="Picture 2" descr="ReelNation — Mike Bassett: England Manager Review">
            <a:extLst>
              <a:ext uri="{FF2B5EF4-FFF2-40B4-BE49-F238E27FC236}">
                <a16:creationId xmlns:a16="http://schemas.microsoft.com/office/drawing/2014/main" id="{52E02579-A600-4468-8E0D-E514055C7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 bwMode="auto">
          <a:xfrm>
            <a:off x="6585046" y="3654138"/>
            <a:ext cx="4837061" cy="21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26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7731A-AA5C-4367-818C-AEFDE7FF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en-US" sz="4000" b="0" i="0" u="none" strike="noStrik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Moneyball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3066-3F84-495A-B291-90E097EBE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3146400"/>
            <a:ext cx="4394200" cy="2454300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sz="2400" b="0" i="0" u="none" strike="noStrike" baseline="0" dirty="0">
                <a:solidFill>
                  <a:schemeClr val="bg1">
                    <a:alpha val="80000"/>
                  </a:schemeClr>
                </a:solidFill>
              </a:rPr>
              <a:t>How do you compete when you don’t have the same resources available</a:t>
            </a:r>
          </a:p>
          <a:p>
            <a:pPr marR="0" lvl="0"/>
            <a:r>
              <a:rPr lang="en-US" sz="2400" b="0" i="0" u="none" strike="noStrike" baseline="0" dirty="0">
                <a:solidFill>
                  <a:schemeClr val="bg1">
                    <a:alpha val="80000"/>
                  </a:schemeClr>
                </a:solidFill>
              </a:rPr>
              <a:t>Cue our hero Brad Pitt</a:t>
            </a:r>
          </a:p>
          <a:p>
            <a:pPr marR="0" lvl="0"/>
            <a:r>
              <a:rPr lang="en-US" sz="2400" b="0" i="0" u="none" strike="noStrike" baseline="0">
                <a:solidFill>
                  <a:schemeClr val="bg1">
                    <a:alpha val="80000"/>
                  </a:schemeClr>
                </a:solidFill>
              </a:rPr>
              <a:t>Red Sox</a:t>
            </a:r>
            <a:endParaRPr lang="en-US" sz="2400" b="0" i="0" u="none" strike="noStrike" baseline="0" dirty="0">
              <a:solidFill>
                <a:schemeClr val="bg1">
                  <a:alpha val="80000"/>
                </a:schemeClr>
              </a:solidFill>
            </a:endParaRPr>
          </a:p>
          <a:p>
            <a:pPr marR="0" lvl="0"/>
            <a:r>
              <a:rPr lang="en-US" sz="2400" b="0" i="0" u="none" strike="noStrike" baseline="0" dirty="0">
                <a:solidFill>
                  <a:schemeClr val="bg1">
                    <a:alpha val="80000"/>
                  </a:schemeClr>
                </a:solidFill>
              </a:rPr>
              <a:t>Liverpool</a:t>
            </a:r>
          </a:p>
        </p:txBody>
      </p:sp>
      <p:pic>
        <p:nvPicPr>
          <p:cNvPr id="1028" name="Picture 4" descr="Moneyball Trailer 2011 HD - YouTube">
            <a:extLst>
              <a:ext uri="{FF2B5EF4-FFF2-40B4-BE49-F238E27FC236}">
                <a16:creationId xmlns:a16="http://schemas.microsoft.com/office/drawing/2014/main" id="{FA6C11FC-F704-4A2E-818D-4E248C917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14060" y="2"/>
            <a:ext cx="6377940" cy="3333749"/>
          </a:xfrm>
          <a:custGeom>
            <a:avLst/>
            <a:gdLst/>
            <a:ahLst/>
            <a:cxnLst/>
            <a:rect l="l" t="t" r="r" b="b"/>
            <a:pathLst>
              <a:path w="6377940" h="3333749">
                <a:moveTo>
                  <a:pt x="0" y="0"/>
                </a:moveTo>
                <a:lnTo>
                  <a:pt x="6377940" y="0"/>
                </a:lnTo>
                <a:lnTo>
                  <a:pt x="6377940" y="3333749"/>
                </a:lnTo>
                <a:lnTo>
                  <a:pt x="174585" y="3333749"/>
                </a:lnTo>
                <a:lnTo>
                  <a:pt x="0" y="220218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eyball - Rolling Stone">
            <a:extLst>
              <a:ext uri="{FF2B5EF4-FFF2-40B4-BE49-F238E27FC236}">
                <a16:creationId xmlns:a16="http://schemas.microsoft.com/office/drawing/2014/main" id="{A7C848BC-FE0F-4191-8FF8-5673A1E5D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14060" y="3524252"/>
            <a:ext cx="6377940" cy="3333748"/>
          </a:xfrm>
          <a:custGeom>
            <a:avLst/>
            <a:gdLst/>
            <a:ahLst/>
            <a:cxnLst/>
            <a:rect l="l" t="t" r="r" b="b"/>
            <a:pathLst>
              <a:path w="6377940" h="3333748">
                <a:moveTo>
                  <a:pt x="203977" y="0"/>
                </a:moveTo>
                <a:lnTo>
                  <a:pt x="6377940" y="0"/>
                </a:lnTo>
                <a:lnTo>
                  <a:pt x="6377940" y="3333748"/>
                </a:lnTo>
                <a:lnTo>
                  <a:pt x="0" y="3333748"/>
                </a:lnTo>
                <a:lnTo>
                  <a:pt x="525780" y="1931668"/>
                </a:lnTo>
                <a:lnTo>
                  <a:pt x="205740" y="1142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64A290D-B7BC-40B4-AB97-0C801BCCE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8" y="544"/>
            <a:ext cx="874716" cy="6857455"/>
            <a:chOff x="5632358" y="544"/>
            <a:chExt cx="874716" cy="6857455"/>
          </a:xfrm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C60D1EB-842B-4027-9728-E57314926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4E103E5-C039-4EA4-843B-AD566B5C9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728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45844-CAAC-44B5-86DA-A2D37B28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b="0" i="0" u="none" strike="noStrike" baseline="0"/>
              <a:t>Kevin De Bruyne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5114D-ECAB-411C-B002-183E64C80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8F4D9-7DEF-4A9F-9DC0-DB589B084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£83 Million contract</a:t>
            </a:r>
          </a:p>
          <a:p>
            <a:pPr lvl="1"/>
            <a:r>
              <a:rPr lang="en-US" sz="2000"/>
              <a:t>No agent</a:t>
            </a:r>
          </a:p>
          <a:p>
            <a:pPr lvl="1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06030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</Template>
  <TotalTime>0</TotalTime>
  <Words>507</Words>
  <Application>Microsoft Office PowerPoint</Application>
  <PresentationFormat>Widescreen</PresentationFormat>
  <Paragraphs>132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Tw Cen MT</vt:lpstr>
      <vt:lpstr>Office Theme</vt:lpstr>
      <vt:lpstr>Build a killer Fantasy Football Team with Power BI</vt:lpstr>
      <vt:lpstr>PowerPoint Presentation</vt:lpstr>
      <vt:lpstr>PowerPoint Presentation</vt:lpstr>
      <vt:lpstr>About me</vt:lpstr>
      <vt:lpstr>What is Fantasy Football</vt:lpstr>
      <vt:lpstr>What are we going to talk about</vt:lpstr>
      <vt:lpstr>Terrible Fantasy Football Results</vt:lpstr>
      <vt:lpstr>Moneyball</vt:lpstr>
      <vt:lpstr>Kevin De Bruyne</vt:lpstr>
      <vt:lpstr>Why can’t you use data to pick a fantasy soccer  team?</vt:lpstr>
      <vt:lpstr>What do you need to win at FPL?</vt:lpstr>
      <vt:lpstr>Data analyst skills</vt:lpstr>
      <vt:lpstr>What is Power BI?</vt:lpstr>
      <vt:lpstr>Power BI to the rescue</vt:lpstr>
      <vt:lpstr>Where can I get that data?</vt:lpstr>
      <vt:lpstr>Prepare the data</vt:lpstr>
      <vt:lpstr>Build a model</vt:lpstr>
      <vt:lpstr>Visualize</vt:lpstr>
      <vt:lpstr>Analyse</vt:lpstr>
      <vt:lpstr>Manage</vt:lpstr>
      <vt:lpstr>Demo</vt:lpstr>
      <vt:lpstr>Try it for your self</vt:lpstr>
      <vt:lpstr>Season 2021/2022</vt:lpstr>
      <vt:lpstr>SQL Family and Power BI Fun and Games</vt:lpstr>
      <vt:lpstr>SQL Family Analysis</vt:lpstr>
      <vt:lpstr>SQL Family Snake Chart</vt:lpstr>
      <vt:lpstr>You might even win the league</vt:lpstr>
      <vt:lpstr>Follow us on YouTube</vt:lpstr>
      <vt:lpstr>Questions</vt:lpstr>
      <vt:lpstr>Not gambling advice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2023-05-07T10:24:42Z</dcterms:created>
  <dcterms:modified xsi:type="dcterms:W3CDTF">2023-05-07T10:25:01Z</dcterms:modified>
</cp:coreProperties>
</file>